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6" r:id="rId2"/>
    <p:sldId id="257" r:id="rId3"/>
    <p:sldId id="258" r:id="rId4"/>
    <p:sldId id="259" r:id="rId5"/>
    <p:sldId id="260" r:id="rId6"/>
    <p:sldId id="261" r:id="rId7"/>
    <p:sldId id="262"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y%20PC\Desktop\ANALYSIS%20OF%20HODPITAL%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y%20PC\Desktop\ANALYSIS%20OF%20HODPITAL%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y%20PC\Desktop\ANALYSIS%20OF%20HODPITAL%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y%20PC\Desktop\ANALYSIS%20OF%20HODPITAL%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y%20PC\Desktop\ANALYSIS%20OF%20HODPITAL%20DAT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[ANALYSIS OF HODPITAL DATA.xlsx]Count of Patient ID Vs Age!PivotTable2</c:name>
    <c:fmtId val="8"/>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Count</a:t>
            </a:r>
            <a:r>
              <a:rPr lang="en-US" baseline="0">
                <a:solidFill>
                  <a:schemeClr val="tx1"/>
                </a:solidFill>
              </a:rPr>
              <a:t> of Patient ID Versus Age</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058092738407699"/>
          <c:y val="0.19486111111111112"/>
          <c:w val="0.75499759405074363"/>
          <c:h val="0.72125801983085447"/>
        </c:manualLayout>
      </c:layout>
      <c:barChart>
        <c:barDir val="col"/>
        <c:grouping val="clustered"/>
        <c:varyColors val="0"/>
        <c:ser>
          <c:idx val="0"/>
          <c:order val="0"/>
          <c:tx>
            <c:strRef>
              <c:f>'Count of Patient ID Vs Age'!$B$1</c:f>
              <c:strCache>
                <c:ptCount val="1"/>
                <c:pt idx="0">
                  <c:v>Total</c:v>
                </c:pt>
              </c:strCache>
            </c:strRef>
          </c:tx>
          <c:spPr>
            <a:solidFill>
              <a:srgbClr val="002060"/>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8A6E-451F-BF32-27C34E664EBB}"/>
              </c:ext>
            </c:extLst>
          </c:dPt>
          <c:dPt>
            <c:idx val="4"/>
            <c:invertIfNegative val="0"/>
            <c:bubble3D val="0"/>
            <c:spPr>
              <a:solidFill>
                <a:srgbClr val="FF0000"/>
              </a:solidFill>
              <a:ln>
                <a:noFill/>
              </a:ln>
              <a:effectLst/>
            </c:spPr>
            <c:extLst>
              <c:ext xmlns:c16="http://schemas.microsoft.com/office/drawing/2014/chart" uri="{C3380CC4-5D6E-409C-BE32-E72D297353CC}">
                <c16:uniqueId val="{00000001-8A6E-451F-BF32-27C34E664EBB}"/>
              </c:ext>
            </c:extLst>
          </c:dPt>
          <c:cat>
            <c:strRef>
              <c:f>'Count of Patient ID Vs Age'!$A$2:$A$7</c:f>
              <c:strCache>
                <c:ptCount val="5"/>
                <c:pt idx="0">
                  <c:v>0-19</c:v>
                </c:pt>
                <c:pt idx="1">
                  <c:v>20-39</c:v>
                </c:pt>
                <c:pt idx="2">
                  <c:v>40-59</c:v>
                </c:pt>
                <c:pt idx="3">
                  <c:v>60-79</c:v>
                </c:pt>
                <c:pt idx="4">
                  <c:v>80-100</c:v>
                </c:pt>
              </c:strCache>
            </c:strRef>
          </c:cat>
          <c:val>
            <c:numRef>
              <c:f>'Count of Patient ID Vs Age'!$B$2:$B$7</c:f>
              <c:numCache>
                <c:formatCode>General</c:formatCode>
                <c:ptCount val="5"/>
                <c:pt idx="0">
                  <c:v>1693</c:v>
                </c:pt>
                <c:pt idx="1">
                  <c:v>16179</c:v>
                </c:pt>
                <c:pt idx="2">
                  <c:v>16480</c:v>
                </c:pt>
                <c:pt idx="3">
                  <c:v>16249</c:v>
                </c:pt>
                <c:pt idx="4">
                  <c:v>4899</c:v>
                </c:pt>
              </c:numCache>
            </c:numRef>
          </c:val>
          <c:extLst>
            <c:ext xmlns:c16="http://schemas.microsoft.com/office/drawing/2014/chart" uri="{C3380CC4-5D6E-409C-BE32-E72D297353CC}">
              <c16:uniqueId val="{00000000-A27F-4F60-AEE6-6C0D33835D2A}"/>
            </c:ext>
          </c:extLst>
        </c:ser>
        <c:dLbls>
          <c:showLegendKey val="0"/>
          <c:showVal val="0"/>
          <c:showCatName val="0"/>
          <c:showSerName val="0"/>
          <c:showPercent val="0"/>
          <c:showBubbleSize val="0"/>
        </c:dLbls>
        <c:gapWidth val="219"/>
        <c:overlap val="-27"/>
        <c:axId val="1346132879"/>
        <c:axId val="1346119439"/>
      </c:barChart>
      <c:catAx>
        <c:axId val="1346132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19439"/>
        <c:crosses val="autoZero"/>
        <c:auto val="1"/>
        <c:lblAlgn val="ctr"/>
        <c:lblOffset val="100"/>
        <c:noMultiLvlLbl val="0"/>
      </c:catAx>
      <c:valAx>
        <c:axId val="13461194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328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[ANALYSIS OF HODPITAL DATA.xlsx]Hospital Versus Patient ID!PivotTable1</c:name>
    <c:fmtId val="8"/>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Hospital Versus Patient ID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NG"/>
        </a:p>
      </c:txPr>
    </c:title>
    <c:autoTitleDeleted val="0"/>
    <c:pivotFmts>
      <c:pivotFmt>
        <c:idx val="0"/>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3963138493944184"/>
          <c:y val="0.17529507492351271"/>
          <c:w val="0.48239761499006939"/>
          <c:h val="0.70084045442672016"/>
        </c:manualLayout>
      </c:layout>
      <c:barChart>
        <c:barDir val="bar"/>
        <c:grouping val="clustered"/>
        <c:varyColors val="0"/>
        <c:ser>
          <c:idx val="0"/>
          <c:order val="0"/>
          <c:tx>
            <c:strRef>
              <c:f>'Hospital Versus Patient ID'!$B$1</c:f>
              <c:strCache>
                <c:ptCount val="1"/>
                <c:pt idx="0">
                  <c:v>Total</c:v>
                </c:pt>
              </c:strCache>
            </c:strRef>
          </c:tx>
          <c:spPr>
            <a:solidFill>
              <a:srgbClr val="00206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0-F4A9-400B-A0A1-1B1CFA5A13DD}"/>
              </c:ext>
            </c:extLst>
          </c:dPt>
          <c:cat>
            <c:strRef>
              <c:f>'Hospital Versus Patient ID'!$A$2:$A$12</c:f>
              <c:strCache>
                <c:ptCount val="10"/>
                <c:pt idx="0">
                  <c:v>Houston Methodist Hospital</c:v>
                </c:pt>
                <c:pt idx="1">
                  <c:v>Johns Hopkins Hospital</c:v>
                </c:pt>
                <c:pt idx="2">
                  <c:v>UCLA Medical Center</c:v>
                </c:pt>
                <c:pt idx="3">
                  <c:v>Northwestern Memorial Hospital</c:v>
                </c:pt>
                <c:pt idx="4">
                  <c:v>Massachusetts General Hospital</c:v>
                </c:pt>
                <c:pt idx="5">
                  <c:v>UCSF Medical Center</c:v>
                </c:pt>
                <c:pt idx="6">
                  <c:v>Cleveland Clinic</c:v>
                </c:pt>
                <c:pt idx="7">
                  <c:v>Cedars-Sinai Medical Center</c:v>
                </c:pt>
                <c:pt idx="8">
                  <c:v>Mayo Clinic</c:v>
                </c:pt>
                <c:pt idx="9">
                  <c:v>NewYork-Presbyterian Hospital</c:v>
                </c:pt>
              </c:strCache>
            </c:strRef>
          </c:cat>
          <c:val>
            <c:numRef>
              <c:f>'Hospital Versus Patient ID'!$B$2:$B$12</c:f>
              <c:numCache>
                <c:formatCode>General</c:formatCode>
                <c:ptCount val="10"/>
                <c:pt idx="0">
                  <c:v>20402</c:v>
                </c:pt>
                <c:pt idx="1">
                  <c:v>11268</c:v>
                </c:pt>
                <c:pt idx="2">
                  <c:v>6853</c:v>
                </c:pt>
                <c:pt idx="3">
                  <c:v>2511</c:v>
                </c:pt>
                <c:pt idx="4">
                  <c:v>2471</c:v>
                </c:pt>
                <c:pt idx="5">
                  <c:v>2432</c:v>
                </c:pt>
                <c:pt idx="6">
                  <c:v>2424</c:v>
                </c:pt>
                <c:pt idx="7">
                  <c:v>2405</c:v>
                </c:pt>
                <c:pt idx="8">
                  <c:v>2400</c:v>
                </c:pt>
                <c:pt idx="9">
                  <c:v>2334</c:v>
                </c:pt>
              </c:numCache>
            </c:numRef>
          </c:val>
          <c:extLst>
            <c:ext xmlns:c16="http://schemas.microsoft.com/office/drawing/2014/chart" uri="{C3380CC4-5D6E-409C-BE32-E72D297353CC}">
              <c16:uniqueId val="{00000000-C0EC-4335-8D4A-5C0086962550}"/>
            </c:ext>
          </c:extLst>
        </c:ser>
        <c:dLbls>
          <c:showLegendKey val="0"/>
          <c:showVal val="0"/>
          <c:showCatName val="0"/>
          <c:showSerName val="0"/>
          <c:showPercent val="0"/>
          <c:showBubbleSize val="0"/>
        </c:dLbls>
        <c:gapWidth val="182"/>
        <c:axId val="1346139119"/>
        <c:axId val="1346137679"/>
      </c:barChart>
      <c:catAx>
        <c:axId val="13461391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37679"/>
        <c:crosses val="autoZero"/>
        <c:auto val="1"/>
        <c:lblAlgn val="ctr"/>
        <c:lblOffset val="100"/>
        <c:noMultiLvlLbl val="0"/>
      </c:catAx>
      <c:valAx>
        <c:axId val="13461376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39119"/>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[ANALYSIS OF HODPITAL DATA.xlsx]Test Result Vs % Test!PivotTable3</c:name>
    <c:fmtId val="13"/>
  </c:pivotSource>
  <c:chart>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w="19050">
            <a:solidFill>
              <a:schemeClr val="lt1"/>
            </a:solidFill>
          </a:ln>
          <a:effectLst/>
        </c:spPr>
      </c:pivotFmt>
      <c:pivotFmt>
        <c:idx val="3"/>
        <c:spPr>
          <a:solidFill>
            <a:srgbClr val="FF0000"/>
          </a:solidFill>
          <a:ln w="19050">
            <a:solidFill>
              <a:schemeClr val="lt1"/>
            </a:solidFill>
          </a:ln>
          <a:effectLst/>
        </c:spPr>
      </c:pivotFmt>
      <c:pivotFmt>
        <c:idx val="4"/>
        <c:spPr>
          <a:solidFill>
            <a:srgbClr val="FFFF00"/>
          </a:solidFill>
          <a:ln w="19050">
            <a:solidFill>
              <a:schemeClr val="lt1"/>
            </a:solidFill>
          </a:ln>
          <a:effectLst/>
        </c:spPr>
      </c:pivotFmt>
      <c:pivotFmt>
        <c:idx val="5"/>
        <c:spPr>
          <a:solidFill>
            <a:srgbClr val="FFFF00"/>
          </a:solidFill>
          <a:ln w="19050">
            <a:solidFill>
              <a:schemeClr val="lt1"/>
            </a:solidFill>
          </a:ln>
          <a:effectLst/>
        </c:spPr>
      </c:pivotFmt>
      <c:pivotFmt>
        <c:idx val="6"/>
        <c:spPr>
          <a:solidFill>
            <a:srgbClr val="000066"/>
          </a:solidFill>
          <a:ln w="19050">
            <a:solidFill>
              <a:schemeClr val="lt1"/>
            </a:solidFill>
          </a:ln>
          <a:effectLst/>
        </c:spPr>
      </c:pivotFmt>
      <c:pivotFmt>
        <c:idx val="7"/>
        <c:spPr>
          <a:solidFill>
            <a:srgbClr val="000066"/>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rgbClr val="FF0000"/>
          </a:solidFill>
          <a:ln w="19050">
            <a:solidFill>
              <a:schemeClr val="lt1"/>
            </a:solidFill>
          </a:ln>
          <a:effectLst/>
        </c:spPr>
      </c:pivotFmt>
      <c:pivotFmt>
        <c:idx val="10"/>
        <c:spPr>
          <a:solidFill>
            <a:srgbClr val="FFFF00"/>
          </a:solidFill>
          <a:ln w="19050">
            <a:solidFill>
              <a:schemeClr val="lt1"/>
            </a:solidFill>
          </a:ln>
          <a:effectLst/>
        </c:spPr>
      </c:pivotFmt>
      <c:pivotFmt>
        <c:idx val="11"/>
        <c:spPr>
          <a:solidFill>
            <a:srgbClr val="000066"/>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rgbClr val="FF0000"/>
          </a:solidFill>
          <a:ln w="19050">
            <a:solidFill>
              <a:schemeClr val="lt1"/>
            </a:solidFill>
          </a:ln>
          <a:effectLst/>
        </c:spPr>
      </c:pivotFmt>
      <c:pivotFmt>
        <c:idx val="14"/>
        <c:spPr>
          <a:solidFill>
            <a:srgbClr val="FFFF00"/>
          </a:solidFill>
          <a:ln w="19050">
            <a:solidFill>
              <a:schemeClr val="lt1"/>
            </a:solidFill>
          </a:ln>
          <a:effectLst/>
        </c:spPr>
      </c:pivotFmt>
      <c:pivotFmt>
        <c:idx val="15"/>
        <c:spPr>
          <a:solidFill>
            <a:srgbClr val="000066"/>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rgbClr val="FF0000"/>
          </a:solidFill>
          <a:ln w="19050">
            <a:solidFill>
              <a:schemeClr val="lt1"/>
            </a:solidFill>
          </a:ln>
          <a:effectLst/>
        </c:spPr>
      </c:pivotFmt>
      <c:pivotFmt>
        <c:idx val="18"/>
        <c:spPr>
          <a:solidFill>
            <a:srgbClr val="FFFF00"/>
          </a:solidFill>
          <a:ln w="19050">
            <a:solidFill>
              <a:schemeClr val="lt1"/>
            </a:solidFill>
          </a:ln>
          <a:effectLst/>
        </c:spPr>
      </c:pivotFmt>
      <c:pivotFmt>
        <c:idx val="19"/>
        <c:spPr>
          <a:solidFill>
            <a:srgbClr val="000066"/>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rgbClr val="FF0000"/>
          </a:solidFill>
          <a:ln w="19050">
            <a:solidFill>
              <a:schemeClr val="lt1"/>
            </a:solidFill>
          </a:ln>
          <a:effectLst/>
        </c:spPr>
      </c:pivotFmt>
      <c:pivotFmt>
        <c:idx val="22"/>
        <c:spPr>
          <a:solidFill>
            <a:srgbClr val="FFFF00"/>
          </a:solidFill>
          <a:ln w="19050">
            <a:solidFill>
              <a:schemeClr val="lt1"/>
            </a:solidFill>
          </a:ln>
          <a:effectLst/>
        </c:spPr>
      </c:pivotFmt>
      <c:pivotFmt>
        <c:idx val="23"/>
        <c:spPr>
          <a:solidFill>
            <a:srgbClr val="000066"/>
          </a:solidFill>
          <a:ln w="19050">
            <a:solidFill>
              <a:schemeClr val="lt1"/>
            </a:solidFill>
          </a:ln>
          <a:effectLst/>
        </c:spPr>
      </c:pivotFmt>
    </c:pivotFmts>
    <c:plotArea>
      <c:layout/>
      <c:doughnutChart>
        <c:varyColors val="1"/>
        <c:ser>
          <c:idx val="0"/>
          <c:order val="0"/>
          <c:tx>
            <c:strRef>
              <c:f>'Test Result Vs % Test'!$B$1</c:f>
              <c:strCache>
                <c:ptCount val="1"/>
                <c:pt idx="0">
                  <c:v>Count of Patient ID</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4357-4B61-BD07-5B1BA7E6E491}"/>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3-4357-4B61-BD07-5B1BA7E6E491}"/>
              </c:ext>
            </c:extLst>
          </c:dPt>
          <c:dPt>
            <c:idx val="2"/>
            <c:bubble3D val="0"/>
            <c:spPr>
              <a:solidFill>
                <a:srgbClr val="000066"/>
              </a:solidFill>
              <a:ln w="19050">
                <a:solidFill>
                  <a:schemeClr val="lt1"/>
                </a:solidFill>
              </a:ln>
              <a:effectLst/>
            </c:spPr>
            <c:extLst>
              <c:ext xmlns:c16="http://schemas.microsoft.com/office/drawing/2014/chart" uri="{C3380CC4-5D6E-409C-BE32-E72D297353CC}">
                <c16:uniqueId val="{00000005-4357-4B61-BD07-5B1BA7E6E491}"/>
              </c:ext>
            </c:extLst>
          </c:dPt>
          <c:cat>
            <c:strRef>
              <c:f>'Test Result Vs % Test'!$A$2:$A$5</c:f>
              <c:strCache>
                <c:ptCount val="3"/>
                <c:pt idx="0">
                  <c:v>Abnormal</c:v>
                </c:pt>
                <c:pt idx="1">
                  <c:v>Inconclusive</c:v>
                </c:pt>
                <c:pt idx="2">
                  <c:v>Normal</c:v>
                </c:pt>
              </c:strCache>
            </c:strRef>
          </c:cat>
          <c:val>
            <c:numRef>
              <c:f>'Test Result Vs % Test'!$B$2:$B$5</c:f>
              <c:numCache>
                <c:formatCode>General</c:formatCode>
                <c:ptCount val="3"/>
                <c:pt idx="0">
                  <c:v>30525</c:v>
                </c:pt>
                <c:pt idx="1">
                  <c:v>19425</c:v>
                </c:pt>
                <c:pt idx="2">
                  <c:v>5550</c:v>
                </c:pt>
              </c:numCache>
            </c:numRef>
          </c:val>
          <c:extLst>
            <c:ext xmlns:c16="http://schemas.microsoft.com/office/drawing/2014/chart" uri="{C3380CC4-5D6E-409C-BE32-E72D297353CC}">
              <c16:uniqueId val="{00000006-4357-4B61-BD07-5B1BA7E6E491}"/>
            </c:ext>
          </c:extLst>
        </c:ser>
        <c:ser>
          <c:idx val="1"/>
          <c:order val="1"/>
          <c:tx>
            <c:strRef>
              <c:f>'Test Result Vs % Test'!$C$1</c:f>
              <c:strCache>
                <c:ptCount val="1"/>
                <c:pt idx="0">
                  <c:v>PERCENTAGE OF TEST</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8-4357-4B61-BD07-5B1BA7E6E491}"/>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A-4357-4B61-BD07-5B1BA7E6E491}"/>
              </c:ext>
            </c:extLst>
          </c:dPt>
          <c:dPt>
            <c:idx val="2"/>
            <c:bubble3D val="0"/>
            <c:spPr>
              <a:solidFill>
                <a:srgbClr val="000066"/>
              </a:solidFill>
              <a:ln w="19050">
                <a:solidFill>
                  <a:schemeClr val="lt1"/>
                </a:solidFill>
              </a:ln>
              <a:effectLst/>
            </c:spPr>
            <c:extLst>
              <c:ext xmlns:c16="http://schemas.microsoft.com/office/drawing/2014/chart" uri="{C3380CC4-5D6E-409C-BE32-E72D297353CC}">
                <c16:uniqueId val="{0000000C-4357-4B61-BD07-5B1BA7E6E491}"/>
              </c:ext>
            </c:extLst>
          </c:dPt>
          <c:cat>
            <c:strRef>
              <c:f>'Test Result Vs % Test'!$A$2:$A$5</c:f>
              <c:strCache>
                <c:ptCount val="3"/>
                <c:pt idx="0">
                  <c:v>Abnormal</c:v>
                </c:pt>
                <c:pt idx="1">
                  <c:v>Inconclusive</c:v>
                </c:pt>
                <c:pt idx="2">
                  <c:v>Normal</c:v>
                </c:pt>
              </c:strCache>
            </c:strRef>
          </c:cat>
          <c:val>
            <c:numRef>
              <c:f>'Test Result Vs % Test'!$C$2:$C$5</c:f>
              <c:numCache>
                <c:formatCode>0.00%</c:formatCode>
                <c:ptCount val="3"/>
                <c:pt idx="0">
                  <c:v>0.55000000000000004</c:v>
                </c:pt>
                <c:pt idx="1">
                  <c:v>0.35</c:v>
                </c:pt>
                <c:pt idx="2">
                  <c:v>0.1</c:v>
                </c:pt>
              </c:numCache>
            </c:numRef>
          </c:val>
          <c:extLst>
            <c:ext xmlns:c16="http://schemas.microsoft.com/office/drawing/2014/chart" uri="{C3380CC4-5D6E-409C-BE32-E72D297353CC}">
              <c16:uniqueId val="{0000000D-4357-4B61-BD07-5B1BA7E6E49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[ANALYSIS OF HODPITAL DATA.xlsx]Medical Conditions Vs ID!PivotTable5</c:name>
    <c:fmtId val="7"/>
  </c:pivotSource>
  <c:chart>
    <c:autoTitleDeleted val="0"/>
    <c:pivotFmts>
      <c:pivotFmt>
        <c:idx val="0"/>
        <c:spPr>
          <a:solidFill>
            <a:schemeClr val="accent2">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2">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2">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463648293963258"/>
          <c:y val="0.19342373869932925"/>
          <c:w val="0.64085848643919507"/>
          <c:h val="0.51661235053951593"/>
        </c:manualLayout>
      </c:layout>
      <c:barChart>
        <c:barDir val="col"/>
        <c:grouping val="stacked"/>
        <c:varyColors val="0"/>
        <c:ser>
          <c:idx val="0"/>
          <c:order val="0"/>
          <c:tx>
            <c:strRef>
              <c:f>'Medical Conditions Vs ID'!$B$1:$B$2</c:f>
              <c:strCache>
                <c:ptCount val="1"/>
                <c:pt idx="0">
                  <c:v>Aspirin</c:v>
                </c:pt>
              </c:strCache>
            </c:strRef>
          </c:tx>
          <c:spPr>
            <a:solidFill>
              <a:schemeClr val="accent2">
                <a:lumMod val="50000"/>
              </a:schemeClr>
            </a:solidFill>
            <a:ln>
              <a:noFill/>
            </a:ln>
            <a:effectLst/>
          </c:spPr>
          <c:invertIfNegative val="0"/>
          <c:cat>
            <c:strRef>
              <c:f>'Medical Conditions Vs ID'!$A$3:$A$9</c:f>
              <c:strCache>
                <c:ptCount val="6"/>
                <c:pt idx="0">
                  <c:v>Hypertension</c:v>
                </c:pt>
                <c:pt idx="1">
                  <c:v>Diabetes</c:v>
                </c:pt>
                <c:pt idx="2">
                  <c:v>Obesity</c:v>
                </c:pt>
                <c:pt idx="3">
                  <c:v>Cancer</c:v>
                </c:pt>
                <c:pt idx="4">
                  <c:v>Arthritis</c:v>
                </c:pt>
                <c:pt idx="5">
                  <c:v>Asthma</c:v>
                </c:pt>
              </c:strCache>
            </c:strRef>
          </c:cat>
          <c:val>
            <c:numRef>
              <c:f>'Medical Conditions Vs ID'!$B$3:$B$9</c:f>
              <c:numCache>
                <c:formatCode>0.00</c:formatCode>
                <c:ptCount val="6"/>
                <c:pt idx="0">
                  <c:v>2837</c:v>
                </c:pt>
                <c:pt idx="1">
                  <c:v>2741</c:v>
                </c:pt>
                <c:pt idx="2">
                  <c:v>2483</c:v>
                </c:pt>
                <c:pt idx="3">
                  <c:v>1160</c:v>
                </c:pt>
                <c:pt idx="4">
                  <c:v>1091</c:v>
                </c:pt>
                <c:pt idx="5">
                  <c:v>782</c:v>
                </c:pt>
              </c:numCache>
            </c:numRef>
          </c:val>
          <c:extLst>
            <c:ext xmlns:c16="http://schemas.microsoft.com/office/drawing/2014/chart" uri="{C3380CC4-5D6E-409C-BE32-E72D297353CC}">
              <c16:uniqueId val="{00000000-F1DB-4111-9187-6ED58AA5EDA0}"/>
            </c:ext>
          </c:extLst>
        </c:ser>
        <c:ser>
          <c:idx val="1"/>
          <c:order val="1"/>
          <c:tx>
            <c:strRef>
              <c:f>'Medical Conditions Vs ID'!$C$1:$C$2</c:f>
              <c:strCache>
                <c:ptCount val="1"/>
                <c:pt idx="0">
                  <c:v>Ibuprofen</c:v>
                </c:pt>
              </c:strCache>
            </c:strRef>
          </c:tx>
          <c:spPr>
            <a:solidFill>
              <a:schemeClr val="accent2">
                <a:lumMod val="75000"/>
              </a:schemeClr>
            </a:solidFill>
            <a:ln>
              <a:noFill/>
            </a:ln>
            <a:effectLst/>
          </c:spPr>
          <c:invertIfNegative val="0"/>
          <c:cat>
            <c:strRef>
              <c:f>'Medical Conditions Vs ID'!$A$3:$A$9</c:f>
              <c:strCache>
                <c:ptCount val="6"/>
                <c:pt idx="0">
                  <c:v>Hypertension</c:v>
                </c:pt>
                <c:pt idx="1">
                  <c:v>Diabetes</c:v>
                </c:pt>
                <c:pt idx="2">
                  <c:v>Obesity</c:v>
                </c:pt>
                <c:pt idx="3">
                  <c:v>Cancer</c:v>
                </c:pt>
                <c:pt idx="4">
                  <c:v>Arthritis</c:v>
                </c:pt>
                <c:pt idx="5">
                  <c:v>Asthma</c:v>
                </c:pt>
              </c:strCache>
            </c:strRef>
          </c:cat>
          <c:val>
            <c:numRef>
              <c:f>'Medical Conditions Vs ID'!$C$3:$C$9</c:f>
              <c:numCache>
                <c:formatCode>0.00</c:formatCode>
                <c:ptCount val="6"/>
                <c:pt idx="0">
                  <c:v>2761</c:v>
                </c:pt>
                <c:pt idx="1">
                  <c:v>2858</c:v>
                </c:pt>
                <c:pt idx="2">
                  <c:v>2543</c:v>
                </c:pt>
                <c:pt idx="3">
                  <c:v>1082</c:v>
                </c:pt>
                <c:pt idx="4">
                  <c:v>1113</c:v>
                </c:pt>
                <c:pt idx="5">
                  <c:v>770</c:v>
                </c:pt>
              </c:numCache>
            </c:numRef>
          </c:val>
          <c:extLst>
            <c:ext xmlns:c16="http://schemas.microsoft.com/office/drawing/2014/chart" uri="{C3380CC4-5D6E-409C-BE32-E72D297353CC}">
              <c16:uniqueId val="{00000001-F1DB-4111-9187-6ED58AA5EDA0}"/>
            </c:ext>
          </c:extLst>
        </c:ser>
        <c:ser>
          <c:idx val="2"/>
          <c:order val="2"/>
          <c:tx>
            <c:strRef>
              <c:f>'Medical Conditions Vs ID'!$D$1:$D$2</c:f>
              <c:strCache>
                <c:ptCount val="1"/>
                <c:pt idx="0">
                  <c:v>Lipitor</c:v>
                </c:pt>
              </c:strCache>
            </c:strRef>
          </c:tx>
          <c:spPr>
            <a:solidFill>
              <a:schemeClr val="accent2">
                <a:lumMod val="60000"/>
                <a:lumOff val="40000"/>
              </a:schemeClr>
            </a:solidFill>
            <a:ln>
              <a:noFill/>
            </a:ln>
            <a:effectLst/>
          </c:spPr>
          <c:invertIfNegative val="0"/>
          <c:cat>
            <c:strRef>
              <c:f>'Medical Conditions Vs ID'!$A$3:$A$9</c:f>
              <c:strCache>
                <c:ptCount val="6"/>
                <c:pt idx="0">
                  <c:v>Hypertension</c:v>
                </c:pt>
                <c:pt idx="1">
                  <c:v>Diabetes</c:v>
                </c:pt>
                <c:pt idx="2">
                  <c:v>Obesity</c:v>
                </c:pt>
                <c:pt idx="3">
                  <c:v>Cancer</c:v>
                </c:pt>
                <c:pt idx="4">
                  <c:v>Arthritis</c:v>
                </c:pt>
                <c:pt idx="5">
                  <c:v>Asthma</c:v>
                </c:pt>
              </c:strCache>
            </c:strRef>
          </c:cat>
          <c:val>
            <c:numRef>
              <c:f>'Medical Conditions Vs ID'!$D$3:$D$9</c:f>
              <c:numCache>
                <c:formatCode>0.00</c:formatCode>
                <c:ptCount val="6"/>
                <c:pt idx="0">
                  <c:v>2714</c:v>
                </c:pt>
                <c:pt idx="1">
                  <c:v>2861</c:v>
                </c:pt>
                <c:pt idx="2">
                  <c:v>2617</c:v>
                </c:pt>
                <c:pt idx="3">
                  <c:v>1070</c:v>
                </c:pt>
                <c:pt idx="4">
                  <c:v>1119</c:v>
                </c:pt>
                <c:pt idx="5">
                  <c:v>759</c:v>
                </c:pt>
              </c:numCache>
            </c:numRef>
          </c:val>
          <c:extLst>
            <c:ext xmlns:c16="http://schemas.microsoft.com/office/drawing/2014/chart" uri="{C3380CC4-5D6E-409C-BE32-E72D297353CC}">
              <c16:uniqueId val="{00000002-F1DB-4111-9187-6ED58AA5EDA0}"/>
            </c:ext>
          </c:extLst>
        </c:ser>
        <c:ser>
          <c:idx val="3"/>
          <c:order val="3"/>
          <c:tx>
            <c:strRef>
              <c:f>'Medical Conditions Vs ID'!$E$1:$E$2</c:f>
              <c:strCache>
                <c:ptCount val="1"/>
                <c:pt idx="0">
                  <c:v>Paracetamol</c:v>
                </c:pt>
              </c:strCache>
            </c:strRef>
          </c:tx>
          <c:spPr>
            <a:solidFill>
              <a:schemeClr val="accent2">
                <a:lumMod val="40000"/>
                <a:lumOff val="60000"/>
              </a:schemeClr>
            </a:solidFill>
            <a:ln>
              <a:noFill/>
            </a:ln>
            <a:effectLst/>
          </c:spPr>
          <c:invertIfNegative val="0"/>
          <c:cat>
            <c:strRef>
              <c:f>'Medical Conditions Vs ID'!$A$3:$A$9</c:f>
              <c:strCache>
                <c:ptCount val="6"/>
                <c:pt idx="0">
                  <c:v>Hypertension</c:v>
                </c:pt>
                <c:pt idx="1">
                  <c:v>Diabetes</c:v>
                </c:pt>
                <c:pt idx="2">
                  <c:v>Obesity</c:v>
                </c:pt>
                <c:pt idx="3">
                  <c:v>Cancer</c:v>
                </c:pt>
                <c:pt idx="4">
                  <c:v>Arthritis</c:v>
                </c:pt>
                <c:pt idx="5">
                  <c:v>Asthma</c:v>
                </c:pt>
              </c:strCache>
            </c:strRef>
          </c:cat>
          <c:val>
            <c:numRef>
              <c:f>'Medical Conditions Vs ID'!$E$3:$E$9</c:f>
              <c:numCache>
                <c:formatCode>0.00</c:formatCode>
                <c:ptCount val="6"/>
                <c:pt idx="0">
                  <c:v>2671</c:v>
                </c:pt>
                <c:pt idx="1">
                  <c:v>2692</c:v>
                </c:pt>
                <c:pt idx="2">
                  <c:v>2659</c:v>
                </c:pt>
                <c:pt idx="3">
                  <c:v>1102</c:v>
                </c:pt>
                <c:pt idx="4">
                  <c:v>1153</c:v>
                </c:pt>
                <c:pt idx="5">
                  <c:v>794</c:v>
                </c:pt>
              </c:numCache>
            </c:numRef>
          </c:val>
          <c:extLst>
            <c:ext xmlns:c16="http://schemas.microsoft.com/office/drawing/2014/chart" uri="{C3380CC4-5D6E-409C-BE32-E72D297353CC}">
              <c16:uniqueId val="{00000003-F1DB-4111-9187-6ED58AA5EDA0}"/>
            </c:ext>
          </c:extLst>
        </c:ser>
        <c:ser>
          <c:idx val="4"/>
          <c:order val="4"/>
          <c:tx>
            <c:strRef>
              <c:f>'Medical Conditions Vs ID'!$F$1:$F$2</c:f>
              <c:strCache>
                <c:ptCount val="1"/>
                <c:pt idx="0">
                  <c:v>Penicillin</c:v>
                </c:pt>
              </c:strCache>
            </c:strRef>
          </c:tx>
          <c:spPr>
            <a:solidFill>
              <a:schemeClr val="accent2">
                <a:lumMod val="20000"/>
                <a:lumOff val="80000"/>
              </a:schemeClr>
            </a:solidFill>
            <a:ln>
              <a:noFill/>
            </a:ln>
            <a:effectLst/>
          </c:spPr>
          <c:invertIfNegative val="0"/>
          <c:cat>
            <c:strRef>
              <c:f>'Medical Conditions Vs ID'!$A$3:$A$9</c:f>
              <c:strCache>
                <c:ptCount val="6"/>
                <c:pt idx="0">
                  <c:v>Hypertension</c:v>
                </c:pt>
                <c:pt idx="1">
                  <c:v>Diabetes</c:v>
                </c:pt>
                <c:pt idx="2">
                  <c:v>Obesity</c:v>
                </c:pt>
                <c:pt idx="3">
                  <c:v>Cancer</c:v>
                </c:pt>
                <c:pt idx="4">
                  <c:v>Arthritis</c:v>
                </c:pt>
                <c:pt idx="5">
                  <c:v>Asthma</c:v>
                </c:pt>
              </c:strCache>
            </c:strRef>
          </c:cat>
          <c:val>
            <c:numRef>
              <c:f>'Medical Conditions Vs ID'!$F$3:$F$9</c:f>
              <c:numCache>
                <c:formatCode>0.00</c:formatCode>
                <c:ptCount val="6"/>
                <c:pt idx="0">
                  <c:v>2892</c:v>
                </c:pt>
                <c:pt idx="1">
                  <c:v>2723</c:v>
                </c:pt>
                <c:pt idx="2">
                  <c:v>2463</c:v>
                </c:pt>
                <c:pt idx="3">
                  <c:v>1136</c:v>
                </c:pt>
                <c:pt idx="4">
                  <c:v>1074</c:v>
                </c:pt>
                <c:pt idx="5">
                  <c:v>780</c:v>
                </c:pt>
              </c:numCache>
            </c:numRef>
          </c:val>
          <c:extLst>
            <c:ext xmlns:c16="http://schemas.microsoft.com/office/drawing/2014/chart" uri="{C3380CC4-5D6E-409C-BE32-E72D297353CC}">
              <c16:uniqueId val="{00000004-F1DB-4111-9187-6ED58AA5EDA0}"/>
            </c:ext>
          </c:extLst>
        </c:ser>
        <c:dLbls>
          <c:showLegendKey val="0"/>
          <c:showVal val="0"/>
          <c:showCatName val="0"/>
          <c:showSerName val="0"/>
          <c:showPercent val="0"/>
          <c:showBubbleSize val="0"/>
        </c:dLbls>
        <c:gapWidth val="150"/>
        <c:overlap val="100"/>
        <c:axId val="1346141039"/>
        <c:axId val="1346130479"/>
      </c:barChart>
      <c:catAx>
        <c:axId val="1346141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30479"/>
        <c:crosses val="autoZero"/>
        <c:auto val="1"/>
        <c:lblAlgn val="ctr"/>
        <c:lblOffset val="100"/>
        <c:noMultiLvlLbl val="0"/>
      </c:catAx>
      <c:valAx>
        <c:axId val="1346130479"/>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3461410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[ANALYSIS OF HODPITAL DATA.xlsx]Insurance Vs Billing Amount!PivotTable4</c:name>
    <c:fmtId val="8"/>
  </c:pivotSource>
  <c:chart>
    <c:autoTitleDeleted val="1"/>
    <c:pivotFmts>
      <c:pivotFmt>
        <c:idx val="0"/>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5527414307832008"/>
          <c:y val="8.7104321540645749E-2"/>
          <c:w val="0.47936861246894757"/>
          <c:h val="0.60149747748597293"/>
        </c:manualLayout>
      </c:layout>
      <c:barChart>
        <c:barDir val="bar"/>
        <c:grouping val="clustered"/>
        <c:varyColors val="0"/>
        <c:ser>
          <c:idx val="0"/>
          <c:order val="0"/>
          <c:tx>
            <c:strRef>
              <c:f>'Insurance Vs Billing Amount'!$B$1</c:f>
              <c:strCache>
                <c:ptCount val="1"/>
                <c:pt idx="0">
                  <c:v>Total</c:v>
                </c:pt>
              </c:strCache>
            </c:strRef>
          </c:tx>
          <c:spPr>
            <a:solidFill>
              <a:srgbClr val="002060"/>
            </a:solidFill>
            <a:ln>
              <a:noFill/>
            </a:ln>
            <a:effectLst/>
          </c:spPr>
          <c:invertIfNegative val="0"/>
          <c:cat>
            <c:strRef>
              <c:f>'Insurance Vs Billing Amount'!$A$2:$A$6</c:f>
              <c:strCache>
                <c:ptCount val="4"/>
                <c:pt idx="0">
                  <c:v>Medicare</c:v>
                </c:pt>
                <c:pt idx="1">
                  <c:v>UnitedHealthCare</c:v>
                </c:pt>
                <c:pt idx="2">
                  <c:v>Cigna</c:v>
                </c:pt>
                <c:pt idx="3">
                  <c:v>Aetna</c:v>
                </c:pt>
              </c:strCache>
            </c:strRef>
          </c:cat>
          <c:val>
            <c:numRef>
              <c:f>'Insurance Vs Billing Amount'!$B$2:$B$6</c:f>
              <c:numCache>
                <c:formatCode>"₦"#,##0.00</c:formatCode>
                <c:ptCount val="4"/>
                <c:pt idx="0">
                  <c:v>707470440.23783469</c:v>
                </c:pt>
                <c:pt idx="1">
                  <c:v>426052778.48609132</c:v>
                </c:pt>
                <c:pt idx="2">
                  <c:v>142785067.16172424</c:v>
                </c:pt>
                <c:pt idx="3">
                  <c:v>141123757.50960073</c:v>
                </c:pt>
              </c:numCache>
            </c:numRef>
          </c:val>
          <c:extLst>
            <c:ext xmlns:c16="http://schemas.microsoft.com/office/drawing/2014/chart" uri="{C3380CC4-5D6E-409C-BE32-E72D297353CC}">
              <c16:uniqueId val="{00000000-270E-4BF8-A7D3-C69625C56883}"/>
            </c:ext>
          </c:extLst>
        </c:ser>
        <c:dLbls>
          <c:showLegendKey val="0"/>
          <c:showVal val="0"/>
          <c:showCatName val="0"/>
          <c:showSerName val="0"/>
          <c:showPercent val="0"/>
          <c:showBubbleSize val="0"/>
        </c:dLbls>
        <c:gapWidth val="182"/>
        <c:axId val="1234684959"/>
        <c:axId val="1234687359"/>
      </c:barChart>
      <c:catAx>
        <c:axId val="12346849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NG"/>
          </a:p>
        </c:txPr>
        <c:crossAx val="1234687359"/>
        <c:crosses val="autoZero"/>
        <c:auto val="1"/>
        <c:lblAlgn val="ctr"/>
        <c:lblOffset val="100"/>
        <c:noMultiLvlLbl val="0"/>
      </c:catAx>
      <c:valAx>
        <c:axId val="1234687359"/>
        <c:scaling>
          <c:orientation val="minMax"/>
        </c:scaling>
        <c:delete val="0"/>
        <c:axPos val="b"/>
        <c:numFmt formatCode="&quot;₦&quot;#,##0.00" sourceLinked="1"/>
        <c:majorTickMark val="none"/>
        <c:minorTickMark val="none"/>
        <c:tickLblPos val="nextTo"/>
        <c:spPr>
          <a:noFill/>
          <a:ln>
            <a:noFill/>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NG"/>
          </a:p>
        </c:txPr>
        <c:crossAx val="1234684959"/>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E7973-BD65-4E56-8285-AE48E8B1974E}" type="datetimeFigureOut">
              <a:rPr lang="en-NG" smtClean="0"/>
              <a:t>23/11/2025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3DB1D-D5DD-4144-9B2E-31A53B02C8FC}" type="slidenum">
              <a:rPr lang="en-NG" smtClean="0"/>
              <a:t>‹#›</a:t>
            </a:fld>
            <a:endParaRPr lang="en-NG"/>
          </a:p>
        </p:txBody>
      </p:sp>
    </p:spTree>
    <p:extLst>
      <p:ext uri="{BB962C8B-B14F-4D97-AF65-F5344CB8AC3E}">
        <p14:creationId xmlns:p14="http://schemas.microsoft.com/office/powerpoint/2010/main" val="871173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A393DB1D-D5DD-4144-9B2E-31A53B02C8FC}" type="slidenum">
              <a:rPr lang="en-NG" smtClean="0"/>
              <a:t>8</a:t>
            </a:fld>
            <a:endParaRPr lang="en-NG"/>
          </a:p>
        </p:txBody>
      </p:sp>
    </p:spTree>
    <p:extLst>
      <p:ext uri="{BB962C8B-B14F-4D97-AF65-F5344CB8AC3E}">
        <p14:creationId xmlns:p14="http://schemas.microsoft.com/office/powerpoint/2010/main" val="67312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6D79D9-1CBD-440B-87B3-3AC9F63BD41C}" type="datetimeFigureOut">
              <a:rPr lang="en-NG" smtClean="0"/>
              <a:t>23/11/2025</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408719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D79D9-1CBD-440B-87B3-3AC9F63BD41C}" type="datetimeFigureOut">
              <a:rPr lang="en-NG" smtClean="0"/>
              <a:t>23/11/2025</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224350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D79D9-1CBD-440B-87B3-3AC9F63BD41C}" type="datetimeFigureOut">
              <a:rPr lang="en-NG" smtClean="0"/>
              <a:t>23/11/2025</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261802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D79D9-1CBD-440B-87B3-3AC9F63BD41C}" type="datetimeFigureOut">
              <a:rPr lang="en-NG" smtClean="0"/>
              <a:t>23/11/2025</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1794707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D79D9-1CBD-440B-87B3-3AC9F63BD41C}" type="datetimeFigureOut">
              <a:rPr lang="en-NG" smtClean="0"/>
              <a:t>23/11/2025</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419940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D79D9-1CBD-440B-87B3-3AC9F63BD41C}" type="datetimeFigureOut">
              <a:rPr lang="en-NG" smtClean="0"/>
              <a:t>23/11/2025</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372313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6D79D9-1CBD-440B-87B3-3AC9F63BD41C}" type="datetimeFigureOut">
              <a:rPr lang="en-NG" smtClean="0"/>
              <a:t>23/11/2025</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172623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6D79D9-1CBD-440B-87B3-3AC9F63BD41C}" type="datetimeFigureOut">
              <a:rPr lang="en-NG" smtClean="0"/>
              <a:t>23/11/2025</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298221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D79D9-1CBD-440B-87B3-3AC9F63BD41C}" type="datetimeFigureOut">
              <a:rPr lang="en-NG" smtClean="0"/>
              <a:t>23/11/2025</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282046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6D79D9-1CBD-440B-87B3-3AC9F63BD41C}" type="datetimeFigureOut">
              <a:rPr lang="en-NG" smtClean="0"/>
              <a:t>23/11/2025</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174917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6D79D9-1CBD-440B-87B3-3AC9F63BD41C}" type="datetimeFigureOut">
              <a:rPr lang="en-NG" smtClean="0"/>
              <a:t>23/11/2025</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C90BB993-6755-4ED0-A49A-1EC860370FD1}" type="slidenum">
              <a:rPr lang="en-NG" smtClean="0"/>
              <a:t>‹#›</a:t>
            </a:fld>
            <a:endParaRPr lang="en-NG"/>
          </a:p>
        </p:txBody>
      </p:sp>
    </p:spTree>
    <p:extLst>
      <p:ext uri="{BB962C8B-B14F-4D97-AF65-F5344CB8AC3E}">
        <p14:creationId xmlns:p14="http://schemas.microsoft.com/office/powerpoint/2010/main" val="198746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D79D9-1CBD-440B-87B3-3AC9F63BD41C}" type="datetimeFigureOut">
              <a:rPr lang="en-NG" smtClean="0"/>
              <a:t>23/11/2025</a:t>
            </a:fld>
            <a:endParaRPr lang="en-N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B993-6755-4ED0-A49A-1EC860370FD1}" type="slidenum">
              <a:rPr lang="en-NG" smtClean="0"/>
              <a:t>‹#›</a:t>
            </a:fld>
            <a:endParaRPr lang="en-NG"/>
          </a:p>
        </p:txBody>
      </p:sp>
    </p:spTree>
    <p:extLst>
      <p:ext uri="{BB962C8B-B14F-4D97-AF65-F5344CB8AC3E}">
        <p14:creationId xmlns:p14="http://schemas.microsoft.com/office/powerpoint/2010/main" val="17826131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6994-BB54-80C0-2D8E-1517E03CDF37}"/>
              </a:ext>
            </a:extLst>
          </p:cNvPr>
          <p:cNvSpPr>
            <a:spLocks noGrp="1"/>
          </p:cNvSpPr>
          <p:nvPr>
            <p:ph type="ctrTitle"/>
          </p:nvPr>
        </p:nvSpPr>
        <p:spPr>
          <a:xfrm>
            <a:off x="1524000" y="868362"/>
            <a:ext cx="9144000" cy="2387600"/>
          </a:xfrm>
        </p:spPr>
        <p:txBody>
          <a:bodyPr/>
          <a:lstStyle/>
          <a:p>
            <a:r>
              <a:rPr lang="en-US" b="1" dirty="0">
                <a:solidFill>
                  <a:srgbClr val="002060"/>
                </a:solidFill>
              </a:rPr>
              <a:t>HOSPITAL OPERATIONAL CRISIS ANALYSIS</a:t>
            </a:r>
            <a:endParaRPr lang="en-NG" b="1" dirty="0">
              <a:solidFill>
                <a:srgbClr val="002060"/>
              </a:solidFill>
            </a:endParaRPr>
          </a:p>
        </p:txBody>
      </p:sp>
      <p:sp>
        <p:nvSpPr>
          <p:cNvPr id="3" name="Subtitle 2">
            <a:extLst>
              <a:ext uri="{FF2B5EF4-FFF2-40B4-BE49-F238E27FC236}">
                <a16:creationId xmlns:a16="http://schemas.microsoft.com/office/drawing/2014/main" id="{8893C771-E25D-3013-E6D7-18BC9B162961}"/>
              </a:ext>
            </a:extLst>
          </p:cNvPr>
          <p:cNvSpPr>
            <a:spLocks noGrp="1"/>
          </p:cNvSpPr>
          <p:nvPr>
            <p:ph type="subTitle" idx="1"/>
          </p:nvPr>
        </p:nvSpPr>
        <p:spPr>
          <a:xfrm>
            <a:off x="1524000" y="3630883"/>
            <a:ext cx="9144000" cy="744879"/>
          </a:xfrm>
        </p:spPr>
        <p:txBody>
          <a:bodyPr>
            <a:noAutofit/>
          </a:bodyPr>
          <a:lstStyle/>
          <a:p>
            <a:r>
              <a:rPr lang="en-US" sz="2000" dirty="0"/>
              <a:t>Data-Driven Insights for Dr. Sarah Obi, COO of City General Hospital</a:t>
            </a:r>
          </a:p>
          <a:p>
            <a:r>
              <a:rPr lang="en-US" sz="2000" dirty="0"/>
              <a:t>By</a:t>
            </a:r>
          </a:p>
          <a:p>
            <a:r>
              <a:rPr lang="en-US" sz="2000" dirty="0"/>
              <a:t>Adedapo Ibrahim Bayo</a:t>
            </a:r>
          </a:p>
        </p:txBody>
      </p:sp>
    </p:spTree>
    <p:extLst>
      <p:ext uri="{BB962C8B-B14F-4D97-AF65-F5344CB8AC3E}">
        <p14:creationId xmlns:p14="http://schemas.microsoft.com/office/powerpoint/2010/main" val="302834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D475-3700-DFB6-4BA2-E4939732C9F0}"/>
              </a:ext>
            </a:extLst>
          </p:cNvPr>
          <p:cNvSpPr>
            <a:spLocks noGrp="1"/>
          </p:cNvSpPr>
          <p:nvPr>
            <p:ph type="title"/>
          </p:nvPr>
        </p:nvSpPr>
        <p:spPr>
          <a:xfrm>
            <a:off x="838199" y="365125"/>
            <a:ext cx="7982243" cy="1325563"/>
          </a:xfrm>
        </p:spPr>
        <p:txBody>
          <a:bodyPr/>
          <a:lstStyle/>
          <a:p>
            <a:r>
              <a:rPr lang="en-US" b="1" dirty="0">
                <a:solidFill>
                  <a:srgbClr val="002060"/>
                </a:solidFill>
              </a:rPr>
              <a:t>THE FIVE PILLARS OF THE CRISIS</a:t>
            </a:r>
            <a:endParaRPr lang="en-NG" b="1" dirty="0">
              <a:solidFill>
                <a:srgbClr val="002060"/>
              </a:solidFill>
            </a:endParaRPr>
          </a:p>
        </p:txBody>
      </p:sp>
      <p:sp>
        <p:nvSpPr>
          <p:cNvPr id="4" name="Rectangle 1">
            <a:extLst>
              <a:ext uri="{FF2B5EF4-FFF2-40B4-BE49-F238E27FC236}">
                <a16:creationId xmlns:a16="http://schemas.microsoft.com/office/drawing/2014/main" id="{40F98950-8538-61B8-9D8A-933E9D487A1F}"/>
              </a:ext>
            </a:extLst>
          </p:cNvPr>
          <p:cNvSpPr>
            <a:spLocks noGrp="1" noChangeArrowheads="1"/>
          </p:cNvSpPr>
          <p:nvPr>
            <p:ph idx="1"/>
          </p:nvPr>
        </p:nvSpPr>
        <p:spPr bwMode="auto">
          <a:xfrm>
            <a:off x="838200" y="2156206"/>
            <a:ext cx="9313768" cy="369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Capacity Crisis:</a:t>
            </a:r>
            <a:r>
              <a:rPr kumimoji="0" lang="en-NG" altLang="en-NG" sz="2000" b="0" i="0" u="none" strike="noStrike" cap="none" normalizeH="0" baseline="0" dirty="0">
                <a:ln>
                  <a:noFill/>
                </a:ln>
                <a:solidFill>
                  <a:schemeClr val="tx1"/>
                </a:solidFill>
                <a:effectLst/>
                <a:latin typeface="Arial" panose="020B0604020202020204" pitchFamily="34" charset="0"/>
              </a:rPr>
              <a:t> ER overcrowding with elderly patients blocking hallways.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Resource Imbalance:</a:t>
            </a:r>
            <a:r>
              <a:rPr kumimoji="0" lang="en-NG" altLang="en-NG" sz="2000" b="0" i="0" u="none" strike="noStrike" cap="none" normalizeH="0" baseline="0" dirty="0">
                <a:ln>
                  <a:noFill/>
                </a:ln>
                <a:solidFill>
                  <a:schemeClr val="tx1"/>
                </a:solidFill>
                <a:effectLst/>
                <a:latin typeface="Arial" panose="020B0604020202020204" pitchFamily="34" charset="0"/>
              </a:rPr>
              <a:t> Severe workload disparity (burnout vs. idle staff).</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Lab Failures:</a:t>
            </a:r>
            <a:r>
              <a:rPr kumimoji="0" lang="en-NG" altLang="en-NG" sz="2000" b="0" i="0" u="none" strike="noStrike" cap="none" normalizeH="0" baseline="0" dirty="0">
                <a:ln>
                  <a:noFill/>
                </a:ln>
                <a:solidFill>
                  <a:schemeClr val="tx1"/>
                </a:solidFill>
                <a:effectLst/>
                <a:latin typeface="Arial" panose="020B0604020202020204" pitchFamily="34" charset="0"/>
              </a:rPr>
              <a:t> High rate of inconclusive tests causing delays.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Inventory Issues:</a:t>
            </a:r>
            <a:r>
              <a:rPr kumimoji="0" lang="en-NG" altLang="en-NG" sz="2000" b="0" i="0" u="none" strike="noStrike" cap="none" normalizeH="0" baseline="0" dirty="0">
                <a:ln>
                  <a:noFill/>
                </a:ln>
                <a:solidFill>
                  <a:schemeClr val="tx1"/>
                </a:solidFill>
                <a:effectLst/>
                <a:latin typeface="Arial" panose="020B0604020202020204" pitchFamily="34" charset="0"/>
              </a:rPr>
              <a:t> Expiring meds and critical prescription errors.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Financial Strain:</a:t>
            </a:r>
            <a:r>
              <a:rPr kumimoji="0" lang="en-NG" altLang="en-NG" sz="2000" b="0" i="0" u="none" strike="noStrike" cap="none" normalizeH="0" baseline="0" dirty="0">
                <a:ln>
                  <a:noFill/>
                </a:ln>
                <a:solidFill>
                  <a:schemeClr val="tx1"/>
                </a:solidFill>
                <a:effectLst/>
                <a:latin typeface="Arial" panose="020B0604020202020204" pitchFamily="34" charset="0"/>
              </a:rPr>
              <a:t> High patient volume but operating at a loss.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NG" altLang="en-NG" sz="2000" b="1" i="0" u="none" strike="noStrike" cap="none" normalizeH="0" baseline="0" dirty="0">
                <a:ln>
                  <a:noFill/>
                </a:ln>
                <a:solidFill>
                  <a:schemeClr val="tx1"/>
                </a:solidFill>
                <a:effectLst/>
                <a:latin typeface="Arial" panose="020B0604020202020204" pitchFamily="34" charset="0"/>
              </a:rPr>
              <a:t>Objective:</a:t>
            </a:r>
            <a:r>
              <a:rPr kumimoji="0" lang="en-NG" altLang="en-NG" sz="2000" b="0" i="0" u="none" strike="noStrike" cap="none" normalizeH="0" baseline="0" dirty="0">
                <a:ln>
                  <a:noFill/>
                </a:ln>
                <a:solidFill>
                  <a:schemeClr val="tx1"/>
                </a:solidFill>
                <a:effectLst/>
                <a:latin typeface="Arial" panose="020B0604020202020204" pitchFamily="34" charset="0"/>
              </a:rPr>
              <a:t> Identify root causes using hospital data to fix immediate bottlenecks.</a:t>
            </a:r>
          </a:p>
        </p:txBody>
      </p:sp>
    </p:spTree>
    <p:extLst>
      <p:ext uri="{BB962C8B-B14F-4D97-AF65-F5344CB8AC3E}">
        <p14:creationId xmlns:p14="http://schemas.microsoft.com/office/powerpoint/2010/main" val="174622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491F-B18F-FB9C-B241-1E8BB29C4B6B}"/>
              </a:ext>
            </a:extLst>
          </p:cNvPr>
          <p:cNvSpPr>
            <a:spLocks noGrp="1"/>
          </p:cNvSpPr>
          <p:nvPr>
            <p:ph type="title"/>
          </p:nvPr>
        </p:nvSpPr>
        <p:spPr/>
        <p:txBody>
          <a:bodyPr/>
          <a:lstStyle/>
          <a:p>
            <a:r>
              <a:rPr lang="en-US" b="1" dirty="0">
                <a:solidFill>
                  <a:srgbClr val="002060"/>
                </a:solidFill>
              </a:rPr>
              <a:t>Bed Allocation Mismatch</a:t>
            </a:r>
            <a:endParaRPr lang="en-NG" b="1" dirty="0">
              <a:solidFill>
                <a:srgbClr val="002060"/>
              </a:solidFill>
            </a:endParaRPr>
          </a:p>
        </p:txBody>
      </p:sp>
      <p:graphicFrame>
        <p:nvGraphicFramePr>
          <p:cNvPr id="7" name="Content Placeholder 6">
            <a:extLst>
              <a:ext uri="{FF2B5EF4-FFF2-40B4-BE49-F238E27FC236}">
                <a16:creationId xmlns:a16="http://schemas.microsoft.com/office/drawing/2014/main" id="{BFD881E9-50D0-65C1-444C-AFA9FF6F8E5F}"/>
              </a:ext>
            </a:extLst>
          </p:cNvPr>
          <p:cNvGraphicFramePr>
            <a:graphicFrameLocks noGrp="1"/>
          </p:cNvGraphicFramePr>
          <p:nvPr>
            <p:ph idx="1"/>
            <p:extLst>
              <p:ext uri="{D42A27DB-BD31-4B8C-83A1-F6EECF244321}">
                <p14:modId xmlns:p14="http://schemas.microsoft.com/office/powerpoint/2010/main" val="1065237778"/>
              </p:ext>
            </p:extLst>
          </p:nvPr>
        </p:nvGraphicFramePr>
        <p:xfrm>
          <a:off x="838200" y="1825625"/>
          <a:ext cx="8968740" cy="320357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0407B978-0310-F06A-76FD-EE8DBA7F93AC}"/>
              </a:ext>
            </a:extLst>
          </p:cNvPr>
          <p:cNvSpPr txBox="1"/>
          <p:nvPr/>
        </p:nvSpPr>
        <p:spPr>
          <a:xfrm>
            <a:off x="1575580" y="5275385"/>
            <a:ext cx="10503877" cy="646331"/>
          </a:xfrm>
          <a:prstGeom prst="rect">
            <a:avLst/>
          </a:prstGeom>
          <a:noFill/>
        </p:spPr>
        <p:txBody>
          <a:bodyPr wrap="square" rtlCol="0">
            <a:spAutoFit/>
          </a:bodyPr>
          <a:lstStyle/>
          <a:p>
            <a:r>
              <a:rPr lang="en-US" dirty="0"/>
              <a:t>The chart Above shows the 0-19 age group is the </a:t>
            </a:r>
            <a:r>
              <a:rPr lang="en-US" i="1" dirty="0"/>
              <a:t>smallest</a:t>
            </a:r>
            <a:r>
              <a:rPr lang="en-US" dirty="0"/>
              <a:t> demographic (1,693), while the 60+ population exceeds </a:t>
            </a:r>
            <a:r>
              <a:rPr lang="en-US" sz="1400" dirty="0"/>
              <a:t>20,000</a:t>
            </a:r>
            <a:r>
              <a:rPr lang="en-US" dirty="0"/>
              <a:t>.</a:t>
            </a:r>
            <a:endParaRPr lang="en-NG" dirty="0"/>
          </a:p>
        </p:txBody>
      </p:sp>
      <p:sp>
        <p:nvSpPr>
          <p:cNvPr id="10" name="TextBox 9">
            <a:extLst>
              <a:ext uri="{FF2B5EF4-FFF2-40B4-BE49-F238E27FC236}">
                <a16:creationId xmlns:a16="http://schemas.microsoft.com/office/drawing/2014/main" id="{3D332711-726D-2543-CA30-8FE01D74E3A7}"/>
              </a:ext>
            </a:extLst>
          </p:cNvPr>
          <p:cNvSpPr txBox="1"/>
          <p:nvPr/>
        </p:nvSpPr>
        <p:spPr>
          <a:xfrm>
            <a:off x="1688123" y="5921716"/>
            <a:ext cx="7821637" cy="369332"/>
          </a:xfrm>
          <a:prstGeom prst="rect">
            <a:avLst/>
          </a:prstGeom>
          <a:noFill/>
        </p:spPr>
        <p:txBody>
          <a:bodyPr wrap="square" rtlCol="0">
            <a:spAutoFit/>
          </a:bodyPr>
          <a:lstStyle/>
          <a:p>
            <a:r>
              <a:rPr lang="en-US" b="1" dirty="0">
                <a:solidFill>
                  <a:srgbClr val="002060"/>
                </a:solidFill>
              </a:rPr>
              <a:t>Key Action:</a:t>
            </a:r>
            <a:r>
              <a:rPr lang="en-US" dirty="0">
                <a:solidFill>
                  <a:srgbClr val="002060"/>
                </a:solidFill>
              </a:rPr>
              <a:t> </a:t>
            </a:r>
            <a:r>
              <a:rPr lang="en-US" dirty="0"/>
              <a:t>Immediate reallocation of Pediatric beds to Geriatric/Adult wards.</a:t>
            </a:r>
            <a:endParaRPr lang="en-NG" dirty="0"/>
          </a:p>
        </p:txBody>
      </p:sp>
    </p:spTree>
    <p:extLst>
      <p:ext uri="{BB962C8B-B14F-4D97-AF65-F5344CB8AC3E}">
        <p14:creationId xmlns:p14="http://schemas.microsoft.com/office/powerpoint/2010/main" val="198634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B173-B9B3-B0AA-B953-7C4E05B6722F}"/>
              </a:ext>
            </a:extLst>
          </p:cNvPr>
          <p:cNvSpPr>
            <a:spLocks noGrp="1"/>
          </p:cNvSpPr>
          <p:nvPr>
            <p:ph type="title"/>
          </p:nvPr>
        </p:nvSpPr>
        <p:spPr/>
        <p:txBody>
          <a:bodyPr/>
          <a:lstStyle/>
          <a:p>
            <a:r>
              <a:rPr lang="en-US" b="1" dirty="0">
                <a:solidFill>
                  <a:srgbClr val="002060"/>
                </a:solidFill>
              </a:rPr>
              <a:t>Resource Allocation</a:t>
            </a:r>
            <a:endParaRPr lang="en-NG" b="1" dirty="0">
              <a:solidFill>
                <a:srgbClr val="002060"/>
              </a:solidFill>
            </a:endParaRPr>
          </a:p>
        </p:txBody>
      </p:sp>
      <p:graphicFrame>
        <p:nvGraphicFramePr>
          <p:cNvPr id="5" name="Content Placeholder 4">
            <a:extLst>
              <a:ext uri="{FF2B5EF4-FFF2-40B4-BE49-F238E27FC236}">
                <a16:creationId xmlns:a16="http://schemas.microsoft.com/office/drawing/2014/main" id="{98BEA3FD-EDB6-7172-0D1E-0966AE818B29}"/>
              </a:ext>
            </a:extLst>
          </p:cNvPr>
          <p:cNvGraphicFramePr>
            <a:graphicFrameLocks noGrp="1"/>
          </p:cNvGraphicFramePr>
          <p:nvPr>
            <p:ph idx="1"/>
            <p:extLst>
              <p:ext uri="{D42A27DB-BD31-4B8C-83A1-F6EECF244321}">
                <p14:modId xmlns:p14="http://schemas.microsoft.com/office/powerpoint/2010/main" val="1973324848"/>
              </p:ext>
            </p:extLst>
          </p:nvPr>
        </p:nvGraphicFramePr>
        <p:xfrm>
          <a:off x="1147689" y="1535944"/>
          <a:ext cx="9276471" cy="348622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9FB5579-4168-79E2-030F-F739900D0A1C}"/>
              </a:ext>
            </a:extLst>
          </p:cNvPr>
          <p:cNvSpPr txBox="1"/>
          <p:nvPr/>
        </p:nvSpPr>
        <p:spPr>
          <a:xfrm>
            <a:off x="1261403" y="5322056"/>
            <a:ext cx="10092397" cy="646331"/>
          </a:xfrm>
          <a:prstGeom prst="rect">
            <a:avLst/>
          </a:prstGeom>
          <a:noFill/>
        </p:spPr>
        <p:txBody>
          <a:bodyPr wrap="square" rtlCol="0">
            <a:spAutoFit/>
          </a:bodyPr>
          <a:lstStyle/>
          <a:p>
            <a:r>
              <a:rPr lang="en-US" b="1" dirty="0">
                <a:solidFill>
                  <a:srgbClr val="FF0000"/>
                </a:solidFill>
              </a:rPr>
              <a:t>'Houston Methodist</a:t>
            </a:r>
            <a:r>
              <a:rPr lang="en-US" dirty="0"/>
              <a:t>' is handling 20,402 patients, while </a:t>
            </a:r>
            <a:r>
              <a:rPr lang="en-US" b="1" dirty="0">
                <a:solidFill>
                  <a:srgbClr val="002060"/>
                </a:solidFill>
              </a:rPr>
              <a:t>'Massachusetts General</a:t>
            </a:r>
            <a:r>
              <a:rPr lang="en-US" dirty="0"/>
              <a:t>' and '</a:t>
            </a:r>
            <a:r>
              <a:rPr lang="en-US" b="1" dirty="0">
                <a:solidFill>
                  <a:srgbClr val="002060"/>
                </a:solidFill>
              </a:rPr>
              <a:t>Northwestern</a:t>
            </a:r>
            <a:r>
              <a:rPr lang="en-US" dirty="0"/>
              <a:t>' see fewer than 2,500.</a:t>
            </a:r>
            <a:endParaRPr lang="en-NG" dirty="0"/>
          </a:p>
        </p:txBody>
      </p:sp>
      <p:sp>
        <p:nvSpPr>
          <p:cNvPr id="8" name="TextBox 7">
            <a:extLst>
              <a:ext uri="{FF2B5EF4-FFF2-40B4-BE49-F238E27FC236}">
                <a16:creationId xmlns:a16="http://schemas.microsoft.com/office/drawing/2014/main" id="{1EEDB1CD-DDFF-3A1F-0BA8-68AEC3CB57FB}"/>
              </a:ext>
            </a:extLst>
          </p:cNvPr>
          <p:cNvSpPr txBox="1"/>
          <p:nvPr/>
        </p:nvSpPr>
        <p:spPr>
          <a:xfrm>
            <a:off x="1261402" y="5968387"/>
            <a:ext cx="7784123" cy="369332"/>
          </a:xfrm>
          <a:prstGeom prst="rect">
            <a:avLst/>
          </a:prstGeom>
          <a:noFill/>
        </p:spPr>
        <p:txBody>
          <a:bodyPr wrap="square">
            <a:spAutoFit/>
          </a:bodyPr>
          <a:lstStyle/>
          <a:p>
            <a:r>
              <a:rPr lang="en-US" b="1" dirty="0">
                <a:solidFill>
                  <a:srgbClr val="002060"/>
                </a:solidFill>
              </a:rPr>
              <a:t>Key Action:</a:t>
            </a:r>
            <a:r>
              <a:rPr lang="en-US" dirty="0">
                <a:solidFill>
                  <a:srgbClr val="002060"/>
                </a:solidFill>
              </a:rPr>
              <a:t> </a:t>
            </a:r>
            <a:r>
              <a:rPr lang="en-US" dirty="0"/>
              <a:t>Shift staff from low-volume zones to high-volume hubs immediately</a:t>
            </a:r>
            <a:endParaRPr lang="en-NG" dirty="0"/>
          </a:p>
        </p:txBody>
      </p:sp>
    </p:spTree>
    <p:extLst>
      <p:ext uri="{BB962C8B-B14F-4D97-AF65-F5344CB8AC3E}">
        <p14:creationId xmlns:p14="http://schemas.microsoft.com/office/powerpoint/2010/main" val="381678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D160-A5B6-9264-99F0-F0B3F47D16F6}"/>
              </a:ext>
            </a:extLst>
          </p:cNvPr>
          <p:cNvSpPr>
            <a:spLocks noGrp="1"/>
          </p:cNvSpPr>
          <p:nvPr>
            <p:ph type="title"/>
          </p:nvPr>
        </p:nvSpPr>
        <p:spPr/>
        <p:txBody>
          <a:bodyPr/>
          <a:lstStyle/>
          <a:p>
            <a:r>
              <a:rPr lang="en-US" b="1" dirty="0">
                <a:solidFill>
                  <a:srgbClr val="002060"/>
                </a:solidFill>
              </a:rPr>
              <a:t>DIAGNOSTIC FAILURE</a:t>
            </a:r>
            <a:endParaRPr lang="en-NG" b="1" dirty="0">
              <a:solidFill>
                <a:srgbClr val="002060"/>
              </a:solidFill>
            </a:endParaRPr>
          </a:p>
        </p:txBody>
      </p:sp>
      <p:graphicFrame>
        <p:nvGraphicFramePr>
          <p:cNvPr id="5" name="Content Placeholder 4">
            <a:extLst>
              <a:ext uri="{FF2B5EF4-FFF2-40B4-BE49-F238E27FC236}">
                <a16:creationId xmlns:a16="http://schemas.microsoft.com/office/drawing/2014/main" id="{EB8F021F-4051-B196-6C15-1D53042EA9AB}"/>
              </a:ext>
            </a:extLst>
          </p:cNvPr>
          <p:cNvGraphicFramePr>
            <a:graphicFrameLocks noGrp="1"/>
          </p:cNvGraphicFramePr>
          <p:nvPr>
            <p:ph idx="1"/>
            <p:extLst>
              <p:ext uri="{D42A27DB-BD31-4B8C-83A1-F6EECF244321}">
                <p14:modId xmlns:p14="http://schemas.microsoft.com/office/powerpoint/2010/main" val="1936707778"/>
              </p:ext>
            </p:extLst>
          </p:nvPr>
        </p:nvGraphicFramePr>
        <p:xfrm>
          <a:off x="1321162" y="1794898"/>
          <a:ext cx="3851088" cy="273363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5856BC6-89FF-84FC-E819-CB943176EFAE}"/>
              </a:ext>
            </a:extLst>
          </p:cNvPr>
          <p:cNvSpPr txBox="1"/>
          <p:nvPr/>
        </p:nvSpPr>
        <p:spPr>
          <a:xfrm>
            <a:off x="1674056" y="5092504"/>
            <a:ext cx="9172135" cy="654783"/>
          </a:xfrm>
          <a:prstGeom prst="rect">
            <a:avLst/>
          </a:prstGeom>
          <a:noFill/>
        </p:spPr>
        <p:txBody>
          <a:bodyPr wrap="square" rtlCol="0">
            <a:spAutoFit/>
          </a:bodyPr>
          <a:lstStyle/>
          <a:p>
            <a:r>
              <a:rPr lang="en-US" dirty="0"/>
              <a:t>The data reveals the issue is significantly worse than reported: </a:t>
            </a:r>
            <a:r>
              <a:rPr lang="en-US" b="1" dirty="0">
                <a:solidFill>
                  <a:srgbClr val="002060"/>
                </a:solidFill>
              </a:rPr>
              <a:t>35% of ALL tests</a:t>
            </a:r>
            <a:r>
              <a:rPr lang="en-US" dirty="0">
                <a:solidFill>
                  <a:srgbClr val="002060"/>
                </a:solidFill>
              </a:rPr>
              <a:t> </a:t>
            </a:r>
            <a:r>
              <a:rPr lang="en-US" dirty="0"/>
              <a:t>are returning as "</a:t>
            </a:r>
            <a:r>
              <a:rPr lang="en-US" dirty="0">
                <a:solidFill>
                  <a:srgbClr val="FF0000"/>
                </a:solidFill>
              </a:rPr>
              <a:t>Inconclusive</a:t>
            </a:r>
            <a:r>
              <a:rPr lang="en-US" dirty="0"/>
              <a:t>" This is the primary operational bottleneck.</a:t>
            </a:r>
            <a:endParaRPr lang="en-NG" dirty="0"/>
          </a:p>
        </p:txBody>
      </p:sp>
      <p:graphicFrame>
        <p:nvGraphicFramePr>
          <p:cNvPr id="8" name="Table 7">
            <a:extLst>
              <a:ext uri="{FF2B5EF4-FFF2-40B4-BE49-F238E27FC236}">
                <a16:creationId xmlns:a16="http://schemas.microsoft.com/office/drawing/2014/main" id="{D5407F04-091C-A39F-42AB-07260D44B38A}"/>
              </a:ext>
            </a:extLst>
          </p:cNvPr>
          <p:cNvGraphicFramePr>
            <a:graphicFrameLocks noGrp="1"/>
          </p:cNvGraphicFramePr>
          <p:nvPr>
            <p:extLst>
              <p:ext uri="{D42A27DB-BD31-4B8C-83A1-F6EECF244321}">
                <p14:modId xmlns:p14="http://schemas.microsoft.com/office/powerpoint/2010/main" val="3614232561"/>
              </p:ext>
            </p:extLst>
          </p:nvPr>
        </p:nvGraphicFramePr>
        <p:xfrm>
          <a:off x="6404902" y="1920239"/>
          <a:ext cx="4581966" cy="2482950"/>
        </p:xfrm>
        <a:graphic>
          <a:graphicData uri="http://schemas.openxmlformats.org/drawingml/2006/table">
            <a:tbl>
              <a:tblPr>
                <a:tableStyleId>{00A15C55-8517-42AA-B614-E9B94910E393}</a:tableStyleId>
              </a:tblPr>
              <a:tblGrid>
                <a:gridCol w="1615276">
                  <a:extLst>
                    <a:ext uri="{9D8B030D-6E8A-4147-A177-3AD203B41FA5}">
                      <a16:colId xmlns:a16="http://schemas.microsoft.com/office/drawing/2014/main" val="3424736490"/>
                    </a:ext>
                  </a:extLst>
                </a:gridCol>
                <a:gridCol w="1383504">
                  <a:extLst>
                    <a:ext uri="{9D8B030D-6E8A-4147-A177-3AD203B41FA5}">
                      <a16:colId xmlns:a16="http://schemas.microsoft.com/office/drawing/2014/main" val="331232725"/>
                    </a:ext>
                  </a:extLst>
                </a:gridCol>
                <a:gridCol w="1583186">
                  <a:extLst>
                    <a:ext uri="{9D8B030D-6E8A-4147-A177-3AD203B41FA5}">
                      <a16:colId xmlns:a16="http://schemas.microsoft.com/office/drawing/2014/main" val="3094996577"/>
                    </a:ext>
                  </a:extLst>
                </a:gridCol>
              </a:tblGrid>
              <a:tr h="496590">
                <a:tc>
                  <a:txBody>
                    <a:bodyPr/>
                    <a:lstStyle/>
                    <a:p>
                      <a:pPr algn="ctr" fontAlgn="b">
                        <a:buNone/>
                      </a:pPr>
                      <a:r>
                        <a:rPr lang="en-US" sz="1100" u="none" strike="noStrike" dirty="0">
                          <a:solidFill>
                            <a:schemeClr val="bg1"/>
                          </a:solidFill>
                          <a:effectLst/>
                        </a:rPr>
                        <a:t>Test Result Vs % Test</a:t>
                      </a:r>
                      <a:endParaRPr lang="en-US" sz="1100" b="0" i="0" u="none" strike="noStrike" dirty="0">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US" sz="1100" u="none" strike="noStrike">
                          <a:solidFill>
                            <a:schemeClr val="bg1"/>
                          </a:solidFill>
                          <a:effectLst/>
                        </a:rPr>
                        <a:t>Count of Patient ID</a:t>
                      </a:r>
                      <a:endParaRPr lang="en-US"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US" sz="1100" u="none" strike="noStrike">
                          <a:solidFill>
                            <a:schemeClr val="bg1"/>
                          </a:solidFill>
                          <a:effectLst/>
                        </a:rPr>
                        <a:t>PERCENTAGE OF TEST</a:t>
                      </a:r>
                      <a:endParaRPr lang="en-US"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extLst>
                  <a:ext uri="{0D108BD9-81ED-4DB2-BD59-A6C34878D82A}">
                    <a16:rowId xmlns:a16="http://schemas.microsoft.com/office/drawing/2014/main" val="787635331"/>
                  </a:ext>
                </a:extLst>
              </a:tr>
              <a:tr h="496590">
                <a:tc>
                  <a:txBody>
                    <a:bodyPr/>
                    <a:lstStyle/>
                    <a:p>
                      <a:pPr algn="ctr" fontAlgn="b">
                        <a:buNone/>
                      </a:pPr>
                      <a:r>
                        <a:rPr lang="en-US" sz="1100" u="none" strike="noStrike">
                          <a:solidFill>
                            <a:schemeClr val="bg1"/>
                          </a:solidFill>
                          <a:effectLst/>
                        </a:rPr>
                        <a:t>Abnormal</a:t>
                      </a:r>
                      <a:endParaRPr lang="en-US"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30525</a:t>
                      </a:r>
                      <a:endParaRPr lang="en-NG"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55.00%</a:t>
                      </a:r>
                      <a:endParaRPr lang="en-NG"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extLst>
                  <a:ext uri="{0D108BD9-81ED-4DB2-BD59-A6C34878D82A}">
                    <a16:rowId xmlns:a16="http://schemas.microsoft.com/office/drawing/2014/main" val="3490455845"/>
                  </a:ext>
                </a:extLst>
              </a:tr>
              <a:tr h="496590">
                <a:tc>
                  <a:txBody>
                    <a:bodyPr/>
                    <a:lstStyle/>
                    <a:p>
                      <a:pPr algn="ctr" fontAlgn="b">
                        <a:buNone/>
                      </a:pPr>
                      <a:r>
                        <a:rPr lang="en-US" sz="1100" u="none" strike="noStrike" dirty="0">
                          <a:solidFill>
                            <a:schemeClr val="bg1"/>
                          </a:solidFill>
                          <a:effectLst/>
                        </a:rPr>
                        <a:t>Inconclusive</a:t>
                      </a:r>
                      <a:endParaRPr lang="en-US" sz="1100" b="0" i="0" u="none" strike="noStrike" dirty="0">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dirty="0">
                          <a:solidFill>
                            <a:schemeClr val="bg1"/>
                          </a:solidFill>
                          <a:effectLst/>
                        </a:rPr>
                        <a:t>19425</a:t>
                      </a:r>
                      <a:endParaRPr lang="en-NG" sz="1100" b="0" i="0" u="none" strike="noStrike" dirty="0">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35.00%</a:t>
                      </a:r>
                      <a:endParaRPr lang="en-NG"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extLst>
                  <a:ext uri="{0D108BD9-81ED-4DB2-BD59-A6C34878D82A}">
                    <a16:rowId xmlns:a16="http://schemas.microsoft.com/office/drawing/2014/main" val="2828172462"/>
                  </a:ext>
                </a:extLst>
              </a:tr>
              <a:tr h="496590">
                <a:tc>
                  <a:txBody>
                    <a:bodyPr/>
                    <a:lstStyle/>
                    <a:p>
                      <a:pPr algn="ctr" fontAlgn="b">
                        <a:buNone/>
                      </a:pPr>
                      <a:r>
                        <a:rPr lang="en-US" sz="1100" u="none" strike="noStrike">
                          <a:solidFill>
                            <a:schemeClr val="bg1"/>
                          </a:solidFill>
                          <a:effectLst/>
                        </a:rPr>
                        <a:t>Normal</a:t>
                      </a:r>
                      <a:endParaRPr lang="en-US"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5550</a:t>
                      </a:r>
                      <a:endParaRPr lang="en-NG"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10.00%</a:t>
                      </a:r>
                      <a:endParaRPr lang="en-NG" sz="1100" b="0" i="0" u="none" strike="noStrike">
                        <a:solidFill>
                          <a:schemeClr val="bg1"/>
                        </a:solidFill>
                        <a:effectLst/>
                        <a:latin typeface="Aptos Narrow" panose="020B0004020202020204" pitchFamily="34" charset="0"/>
                      </a:endParaRPr>
                    </a:p>
                  </a:txBody>
                  <a:tcPr marL="9525" marR="9525" marT="9525" marB="0" anchor="ctr">
                    <a:solidFill>
                      <a:srgbClr val="002060"/>
                    </a:solidFill>
                  </a:tcPr>
                </a:tc>
                <a:extLst>
                  <a:ext uri="{0D108BD9-81ED-4DB2-BD59-A6C34878D82A}">
                    <a16:rowId xmlns:a16="http://schemas.microsoft.com/office/drawing/2014/main" val="3841253172"/>
                  </a:ext>
                </a:extLst>
              </a:tr>
              <a:tr h="496590">
                <a:tc>
                  <a:txBody>
                    <a:bodyPr/>
                    <a:lstStyle/>
                    <a:p>
                      <a:pPr algn="ctr" fontAlgn="b">
                        <a:buNone/>
                      </a:pPr>
                      <a:r>
                        <a:rPr lang="en-US" sz="1100" u="none" strike="noStrike">
                          <a:solidFill>
                            <a:schemeClr val="bg1"/>
                          </a:solidFill>
                          <a:effectLst/>
                        </a:rPr>
                        <a:t>Grand Total</a:t>
                      </a:r>
                      <a:endParaRPr lang="en-US" sz="1100" b="1"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a:solidFill>
                            <a:schemeClr val="bg1"/>
                          </a:solidFill>
                          <a:effectLst/>
                        </a:rPr>
                        <a:t>55500</a:t>
                      </a:r>
                      <a:endParaRPr lang="en-NG" sz="1100" b="1" i="0" u="none" strike="noStrike">
                        <a:solidFill>
                          <a:schemeClr val="bg1"/>
                        </a:solidFill>
                        <a:effectLst/>
                        <a:latin typeface="Aptos Narrow" panose="020B0004020202020204" pitchFamily="34" charset="0"/>
                      </a:endParaRPr>
                    </a:p>
                  </a:txBody>
                  <a:tcPr marL="9525" marR="9525" marT="9525" marB="0" anchor="ctr">
                    <a:solidFill>
                      <a:srgbClr val="002060"/>
                    </a:solidFill>
                  </a:tcPr>
                </a:tc>
                <a:tc>
                  <a:txBody>
                    <a:bodyPr/>
                    <a:lstStyle/>
                    <a:p>
                      <a:pPr algn="ctr" fontAlgn="b">
                        <a:buNone/>
                      </a:pPr>
                      <a:r>
                        <a:rPr lang="en-NG" sz="1100" u="none" strike="noStrike" dirty="0">
                          <a:solidFill>
                            <a:schemeClr val="bg1"/>
                          </a:solidFill>
                          <a:effectLst/>
                        </a:rPr>
                        <a:t>100.00%</a:t>
                      </a:r>
                      <a:endParaRPr lang="en-NG" sz="1100" b="1" i="0" u="none" strike="noStrike" dirty="0">
                        <a:solidFill>
                          <a:schemeClr val="bg1"/>
                        </a:solidFill>
                        <a:effectLst/>
                        <a:latin typeface="Aptos Narrow" panose="020B0004020202020204" pitchFamily="34" charset="0"/>
                      </a:endParaRPr>
                    </a:p>
                  </a:txBody>
                  <a:tcPr marL="9525" marR="9525" marT="9525" marB="0" anchor="ctr">
                    <a:solidFill>
                      <a:srgbClr val="002060"/>
                    </a:solidFill>
                  </a:tcPr>
                </a:tc>
                <a:extLst>
                  <a:ext uri="{0D108BD9-81ED-4DB2-BD59-A6C34878D82A}">
                    <a16:rowId xmlns:a16="http://schemas.microsoft.com/office/drawing/2014/main" val="2849926437"/>
                  </a:ext>
                </a:extLst>
              </a:tr>
            </a:tbl>
          </a:graphicData>
        </a:graphic>
      </p:graphicFrame>
      <p:sp>
        <p:nvSpPr>
          <p:cNvPr id="10" name="TextBox 9">
            <a:extLst>
              <a:ext uri="{FF2B5EF4-FFF2-40B4-BE49-F238E27FC236}">
                <a16:creationId xmlns:a16="http://schemas.microsoft.com/office/drawing/2014/main" id="{F3F63E7B-DCE9-E71F-3535-66D359E2C3D6}"/>
              </a:ext>
            </a:extLst>
          </p:cNvPr>
          <p:cNvSpPr txBox="1"/>
          <p:nvPr/>
        </p:nvSpPr>
        <p:spPr>
          <a:xfrm>
            <a:off x="1674056" y="5871159"/>
            <a:ext cx="6098344" cy="369332"/>
          </a:xfrm>
          <a:prstGeom prst="rect">
            <a:avLst/>
          </a:prstGeom>
          <a:noFill/>
        </p:spPr>
        <p:txBody>
          <a:bodyPr wrap="square">
            <a:spAutoFit/>
          </a:bodyPr>
          <a:lstStyle/>
          <a:p>
            <a:r>
              <a:rPr lang="en-US" b="1" dirty="0">
                <a:solidFill>
                  <a:srgbClr val="002060"/>
                </a:solidFill>
              </a:rPr>
              <a:t>Key Action</a:t>
            </a:r>
            <a:r>
              <a:rPr lang="en-US" b="1" dirty="0"/>
              <a:t>:</a:t>
            </a:r>
            <a:r>
              <a:rPr lang="en-US" dirty="0"/>
              <a:t> Urgent technical audit of lab equipment.</a:t>
            </a:r>
            <a:endParaRPr lang="en-NG" dirty="0"/>
          </a:p>
        </p:txBody>
      </p:sp>
    </p:spTree>
    <p:extLst>
      <p:ext uri="{BB962C8B-B14F-4D97-AF65-F5344CB8AC3E}">
        <p14:creationId xmlns:p14="http://schemas.microsoft.com/office/powerpoint/2010/main" val="233514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D2AD-F42E-C1B3-8AB8-2948A05E4363}"/>
              </a:ext>
            </a:extLst>
          </p:cNvPr>
          <p:cNvSpPr>
            <a:spLocks noGrp="1"/>
          </p:cNvSpPr>
          <p:nvPr>
            <p:ph type="title"/>
          </p:nvPr>
        </p:nvSpPr>
        <p:spPr/>
        <p:txBody>
          <a:bodyPr/>
          <a:lstStyle/>
          <a:p>
            <a:r>
              <a:rPr lang="en-US" b="1" dirty="0">
                <a:solidFill>
                  <a:srgbClr val="002060"/>
                </a:solidFill>
              </a:rPr>
              <a:t>Medication</a:t>
            </a:r>
            <a:r>
              <a:rPr lang="en-US" dirty="0">
                <a:solidFill>
                  <a:srgbClr val="002060"/>
                </a:solidFill>
              </a:rPr>
              <a:t> </a:t>
            </a:r>
            <a:r>
              <a:rPr lang="en-US" b="1" dirty="0">
                <a:solidFill>
                  <a:srgbClr val="002060"/>
                </a:solidFill>
              </a:rPr>
              <a:t>Mismanagement</a:t>
            </a:r>
            <a:endParaRPr lang="en-NG" b="1" dirty="0">
              <a:solidFill>
                <a:srgbClr val="002060"/>
              </a:solidFill>
            </a:endParaRPr>
          </a:p>
        </p:txBody>
      </p:sp>
      <p:graphicFrame>
        <p:nvGraphicFramePr>
          <p:cNvPr id="5" name="Content Placeholder 4">
            <a:extLst>
              <a:ext uri="{FF2B5EF4-FFF2-40B4-BE49-F238E27FC236}">
                <a16:creationId xmlns:a16="http://schemas.microsoft.com/office/drawing/2014/main" id="{36E10E27-F2E9-5C88-9872-4C76EF8A1863}"/>
              </a:ext>
            </a:extLst>
          </p:cNvPr>
          <p:cNvGraphicFramePr>
            <a:graphicFrameLocks noGrp="1"/>
          </p:cNvGraphicFramePr>
          <p:nvPr>
            <p:ph idx="1"/>
            <p:extLst>
              <p:ext uri="{D42A27DB-BD31-4B8C-83A1-F6EECF244321}">
                <p14:modId xmlns:p14="http://schemas.microsoft.com/office/powerpoint/2010/main" val="2212531287"/>
              </p:ext>
            </p:extLst>
          </p:nvPr>
        </p:nvGraphicFramePr>
        <p:xfrm>
          <a:off x="992946" y="1809628"/>
          <a:ext cx="8770034" cy="323874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09EC0C9-7255-567B-E717-D64D7FC52397}"/>
              </a:ext>
            </a:extLst>
          </p:cNvPr>
          <p:cNvSpPr txBox="1"/>
          <p:nvPr/>
        </p:nvSpPr>
        <p:spPr>
          <a:xfrm>
            <a:off x="1380392" y="4844145"/>
            <a:ext cx="9431215" cy="646331"/>
          </a:xfrm>
          <a:prstGeom prst="rect">
            <a:avLst/>
          </a:prstGeom>
          <a:noFill/>
        </p:spPr>
        <p:txBody>
          <a:bodyPr wrap="square" rtlCol="0">
            <a:spAutoFit/>
          </a:bodyPr>
          <a:lstStyle/>
          <a:p>
            <a:r>
              <a:rPr lang="en-US" b="1" dirty="0">
                <a:solidFill>
                  <a:srgbClr val="FF0000"/>
                </a:solidFill>
              </a:rPr>
              <a:t>Critical Clinical Error Found</a:t>
            </a:r>
            <a:r>
              <a:rPr lang="en-US" b="1" dirty="0">
                <a:solidFill>
                  <a:srgbClr val="002060"/>
                </a:solidFill>
              </a:rPr>
              <a:t>:</a:t>
            </a:r>
            <a:r>
              <a:rPr lang="en-US" dirty="0">
                <a:solidFill>
                  <a:srgbClr val="002060"/>
                </a:solidFill>
              </a:rPr>
              <a:t> </a:t>
            </a:r>
            <a:r>
              <a:rPr lang="en-US" dirty="0"/>
              <a:t>Penicillin (an antibiotic) is being prescribed for Hypertension, Diabetes, and Obesity (chronic conditions).</a:t>
            </a:r>
            <a:endParaRPr lang="en-NG" dirty="0"/>
          </a:p>
        </p:txBody>
      </p:sp>
      <p:sp>
        <p:nvSpPr>
          <p:cNvPr id="8" name="TextBox 7">
            <a:extLst>
              <a:ext uri="{FF2B5EF4-FFF2-40B4-BE49-F238E27FC236}">
                <a16:creationId xmlns:a16="http://schemas.microsoft.com/office/drawing/2014/main" id="{70091BD2-6178-DA9D-15F3-740DB9DC9929}"/>
              </a:ext>
            </a:extLst>
          </p:cNvPr>
          <p:cNvSpPr txBox="1"/>
          <p:nvPr/>
        </p:nvSpPr>
        <p:spPr>
          <a:xfrm>
            <a:off x="1380391" y="5815205"/>
            <a:ext cx="7735473" cy="369332"/>
          </a:xfrm>
          <a:prstGeom prst="rect">
            <a:avLst/>
          </a:prstGeom>
          <a:noFill/>
        </p:spPr>
        <p:txBody>
          <a:bodyPr wrap="square">
            <a:spAutoFit/>
          </a:bodyPr>
          <a:lstStyle/>
          <a:p>
            <a:r>
              <a:rPr lang="en-US" b="1" dirty="0">
                <a:solidFill>
                  <a:srgbClr val="002060"/>
                </a:solidFill>
              </a:rPr>
              <a:t>Key Action: </a:t>
            </a:r>
            <a:r>
              <a:rPr lang="en-US" dirty="0"/>
              <a:t>Halt auto-orders immediately and retrain staff on clinical data entry.</a:t>
            </a:r>
            <a:endParaRPr lang="en-NG" dirty="0"/>
          </a:p>
        </p:txBody>
      </p:sp>
    </p:spTree>
    <p:extLst>
      <p:ext uri="{BB962C8B-B14F-4D97-AF65-F5344CB8AC3E}">
        <p14:creationId xmlns:p14="http://schemas.microsoft.com/office/powerpoint/2010/main" val="5903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7045698-0F87-63A5-5361-C907041B3F19}"/>
              </a:ext>
            </a:extLst>
          </p:cNvPr>
          <p:cNvSpPr>
            <a:spLocks noGrp="1" noChangeArrowheads="1"/>
          </p:cNvSpPr>
          <p:nvPr>
            <p:ph type="title"/>
          </p:nvPr>
        </p:nvSpPr>
        <p:spPr bwMode="auto">
          <a:xfrm>
            <a:off x="838201" y="366187"/>
            <a:ext cx="56751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4000" b="1" i="0" u="none" strike="noStrike" cap="none" normalizeH="0" baseline="0" dirty="0">
                <a:ln>
                  <a:noFill/>
                </a:ln>
                <a:solidFill>
                  <a:srgbClr val="002060"/>
                </a:solidFill>
                <a:effectLst/>
                <a:latin typeface="Arial" panose="020B0604020202020204" pitchFamily="34" charset="0"/>
              </a:rPr>
              <a:t>Revenue Cycle Risk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sz="4000" b="1" i="0" u="none" strike="noStrike" cap="none" normalizeH="0" baseline="0" dirty="0">
              <a:ln>
                <a:noFill/>
              </a:ln>
              <a:solidFill>
                <a:srgbClr val="002060"/>
              </a:solidFill>
              <a:effectLst/>
              <a:latin typeface="Arial" panose="020B0604020202020204" pitchFamily="34" charset="0"/>
            </a:endParaRPr>
          </a:p>
        </p:txBody>
      </p:sp>
      <p:graphicFrame>
        <p:nvGraphicFramePr>
          <p:cNvPr id="6" name="Content Placeholder 5">
            <a:extLst>
              <a:ext uri="{FF2B5EF4-FFF2-40B4-BE49-F238E27FC236}">
                <a16:creationId xmlns:a16="http://schemas.microsoft.com/office/drawing/2014/main" id="{25B233CC-0E55-75A9-37F9-A7F34C68D633}"/>
              </a:ext>
            </a:extLst>
          </p:cNvPr>
          <p:cNvGraphicFramePr>
            <a:graphicFrameLocks noGrp="1"/>
          </p:cNvGraphicFramePr>
          <p:nvPr>
            <p:ph idx="1"/>
            <p:extLst>
              <p:ext uri="{D42A27DB-BD31-4B8C-83A1-F6EECF244321}">
                <p14:modId xmlns:p14="http://schemas.microsoft.com/office/powerpoint/2010/main" val="506876657"/>
              </p:ext>
            </p:extLst>
          </p:nvPr>
        </p:nvGraphicFramePr>
        <p:xfrm>
          <a:off x="1345807" y="1610946"/>
          <a:ext cx="9472247" cy="360816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1DCCE07-F1FB-786B-AC16-00677D605CF1}"/>
              </a:ext>
            </a:extLst>
          </p:cNvPr>
          <p:cNvSpPr txBox="1"/>
          <p:nvPr/>
        </p:nvSpPr>
        <p:spPr>
          <a:xfrm>
            <a:off x="1730326" y="5219113"/>
            <a:ext cx="9355015" cy="646331"/>
          </a:xfrm>
          <a:prstGeom prst="rect">
            <a:avLst/>
          </a:prstGeom>
          <a:noFill/>
        </p:spPr>
        <p:txBody>
          <a:bodyPr wrap="square" rtlCol="0">
            <a:spAutoFit/>
          </a:bodyPr>
          <a:lstStyle/>
          <a:p>
            <a:r>
              <a:rPr lang="en-US" dirty="0"/>
              <a:t>Medicare is the dominant payer </a:t>
            </a:r>
            <a:r>
              <a:rPr lang="en-US" b="1" dirty="0">
                <a:solidFill>
                  <a:srgbClr val="002060"/>
                </a:solidFill>
              </a:rPr>
              <a:t>$</a:t>
            </a:r>
            <a:r>
              <a:rPr lang="en-NG" b="1" dirty="0">
                <a:solidFill>
                  <a:srgbClr val="002060"/>
                </a:solidFill>
              </a:rPr>
              <a:t>707,470,440.24</a:t>
            </a:r>
            <a:r>
              <a:rPr lang="en-US" dirty="0"/>
              <a:t>. With </a:t>
            </a:r>
            <a:r>
              <a:rPr lang="en-US" b="1" dirty="0">
                <a:solidFill>
                  <a:srgbClr val="002060"/>
                </a:solidFill>
              </a:rPr>
              <a:t>35%</a:t>
            </a:r>
            <a:r>
              <a:rPr lang="en-US" dirty="0"/>
              <a:t> of tests inconclusive, Medicare claims are likely being rejected or delayed, freezing cash flow.</a:t>
            </a:r>
            <a:endParaRPr lang="en-NG" dirty="0"/>
          </a:p>
        </p:txBody>
      </p:sp>
      <p:sp>
        <p:nvSpPr>
          <p:cNvPr id="11" name="TextBox 10">
            <a:extLst>
              <a:ext uri="{FF2B5EF4-FFF2-40B4-BE49-F238E27FC236}">
                <a16:creationId xmlns:a16="http://schemas.microsoft.com/office/drawing/2014/main" id="{A0669952-39D6-123F-B052-A903F1B2B859}"/>
              </a:ext>
            </a:extLst>
          </p:cNvPr>
          <p:cNvSpPr txBox="1"/>
          <p:nvPr/>
        </p:nvSpPr>
        <p:spPr>
          <a:xfrm>
            <a:off x="1730325" y="5978378"/>
            <a:ext cx="6822831" cy="369332"/>
          </a:xfrm>
          <a:prstGeom prst="rect">
            <a:avLst/>
          </a:prstGeom>
          <a:noFill/>
        </p:spPr>
        <p:txBody>
          <a:bodyPr wrap="square">
            <a:spAutoFit/>
          </a:bodyPr>
          <a:lstStyle/>
          <a:p>
            <a:r>
              <a:rPr lang="en-US" b="1" dirty="0">
                <a:solidFill>
                  <a:srgbClr val="002060"/>
                </a:solidFill>
              </a:rPr>
              <a:t>Key Action: </a:t>
            </a:r>
            <a:r>
              <a:rPr lang="en-US" dirty="0"/>
              <a:t>Fix the lab error rate to unlock Medicare reimbursements.</a:t>
            </a:r>
            <a:endParaRPr lang="en-NG" dirty="0"/>
          </a:p>
        </p:txBody>
      </p:sp>
    </p:spTree>
    <p:extLst>
      <p:ext uri="{BB962C8B-B14F-4D97-AF65-F5344CB8AC3E}">
        <p14:creationId xmlns:p14="http://schemas.microsoft.com/office/powerpoint/2010/main" val="336433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812D-8D05-E404-E96D-1DDF0185183D}"/>
              </a:ext>
            </a:extLst>
          </p:cNvPr>
          <p:cNvSpPr>
            <a:spLocks noGrp="1"/>
          </p:cNvSpPr>
          <p:nvPr>
            <p:ph type="title"/>
          </p:nvPr>
        </p:nvSpPr>
        <p:spPr/>
        <p:txBody>
          <a:bodyPr/>
          <a:lstStyle/>
          <a:p>
            <a:r>
              <a:rPr lang="en-US" b="1" dirty="0">
                <a:solidFill>
                  <a:srgbClr val="002060"/>
                </a:solidFill>
              </a:rPr>
              <a:t>ANALYSIS DASHBOARD</a:t>
            </a:r>
            <a:endParaRPr lang="en-NG" b="1" dirty="0">
              <a:solidFill>
                <a:srgbClr val="002060"/>
              </a:solidFill>
            </a:endParaRPr>
          </a:p>
        </p:txBody>
      </p:sp>
      <p:sp>
        <p:nvSpPr>
          <p:cNvPr id="3" name="Content Placeholder 2">
            <a:extLst>
              <a:ext uri="{FF2B5EF4-FFF2-40B4-BE49-F238E27FC236}">
                <a16:creationId xmlns:a16="http://schemas.microsoft.com/office/drawing/2014/main" id="{C6DDECD1-03E6-ADAA-ACBB-299248AF4740}"/>
              </a:ext>
            </a:extLst>
          </p:cNvPr>
          <p:cNvSpPr>
            <a:spLocks noGrp="1"/>
          </p:cNvSpPr>
          <p:nvPr>
            <p:ph idx="1"/>
          </p:nvPr>
        </p:nvSpPr>
        <p:spPr/>
        <p:txBody>
          <a:bodyPr/>
          <a:lstStyle/>
          <a:p>
            <a:endParaRPr lang="en-NG" dirty="0"/>
          </a:p>
        </p:txBody>
      </p:sp>
      <p:graphicFrame>
        <p:nvGraphicFramePr>
          <p:cNvPr id="32" name="Object 31">
            <a:extLst>
              <a:ext uri="{FF2B5EF4-FFF2-40B4-BE49-F238E27FC236}">
                <a16:creationId xmlns:a16="http://schemas.microsoft.com/office/drawing/2014/main" id="{621D69D0-C428-E85D-BA86-5AD997625CEF}"/>
              </a:ext>
            </a:extLst>
          </p:cNvPr>
          <p:cNvGraphicFramePr>
            <a:graphicFrameLocks noChangeAspect="1"/>
          </p:cNvGraphicFramePr>
          <p:nvPr>
            <p:extLst>
              <p:ext uri="{D42A27DB-BD31-4B8C-83A1-F6EECF244321}">
                <p14:modId xmlns:p14="http://schemas.microsoft.com/office/powerpoint/2010/main" val="1566631047"/>
              </p:ext>
            </p:extLst>
          </p:nvPr>
        </p:nvGraphicFramePr>
        <p:xfrm>
          <a:off x="838200" y="1451508"/>
          <a:ext cx="10515600" cy="5206455"/>
        </p:xfrm>
        <a:graphic>
          <a:graphicData uri="http://schemas.openxmlformats.org/presentationml/2006/ole">
            <mc:AlternateContent xmlns:mc="http://schemas.openxmlformats.org/markup-compatibility/2006">
              <mc:Choice xmlns:v="urn:schemas-microsoft-com:vml" Requires="v">
                <p:oleObj name="Worksheet" r:id="rId3" imgW="14640062" imgH="7248354" progId="Excel.Sheet.12">
                  <p:embed/>
                </p:oleObj>
              </mc:Choice>
              <mc:Fallback>
                <p:oleObj name="Worksheet" r:id="rId3" imgW="14640062" imgH="7248354" progId="Excel.Sheet.12">
                  <p:embed/>
                  <p:pic>
                    <p:nvPicPr>
                      <p:cNvPr id="0" name=""/>
                      <p:cNvPicPr/>
                      <p:nvPr/>
                    </p:nvPicPr>
                    <p:blipFill>
                      <a:blip r:embed="rId4"/>
                      <a:stretch>
                        <a:fillRect/>
                      </a:stretch>
                    </p:blipFill>
                    <p:spPr>
                      <a:xfrm>
                        <a:off x="838200" y="1451508"/>
                        <a:ext cx="10515600" cy="5206455"/>
                      </a:xfrm>
                      <a:prstGeom prst="rect">
                        <a:avLst/>
                      </a:prstGeom>
                    </p:spPr>
                  </p:pic>
                </p:oleObj>
              </mc:Fallback>
            </mc:AlternateContent>
          </a:graphicData>
        </a:graphic>
      </p:graphicFrame>
    </p:spTree>
    <p:extLst>
      <p:ext uri="{BB962C8B-B14F-4D97-AF65-F5344CB8AC3E}">
        <p14:creationId xmlns:p14="http://schemas.microsoft.com/office/powerpoint/2010/main" val="403918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9E35-CB9B-3131-87F2-1CB888AC22B6}"/>
              </a:ext>
            </a:extLst>
          </p:cNvPr>
          <p:cNvSpPr>
            <a:spLocks noGrp="1"/>
          </p:cNvSpPr>
          <p:nvPr>
            <p:ph type="title"/>
          </p:nvPr>
        </p:nvSpPr>
        <p:spPr/>
        <p:txBody>
          <a:bodyPr/>
          <a:lstStyle/>
          <a:p>
            <a:r>
              <a:rPr lang="en-US" b="1" dirty="0">
                <a:solidFill>
                  <a:srgbClr val="002060"/>
                </a:solidFill>
              </a:rPr>
              <a:t>CONCLUSIONS</a:t>
            </a:r>
            <a:endParaRPr lang="en-NG" b="1" dirty="0">
              <a:solidFill>
                <a:srgbClr val="002060"/>
              </a:solidFill>
            </a:endParaRPr>
          </a:p>
        </p:txBody>
      </p:sp>
      <p:sp>
        <p:nvSpPr>
          <p:cNvPr id="3" name="Content Placeholder 2">
            <a:extLst>
              <a:ext uri="{FF2B5EF4-FFF2-40B4-BE49-F238E27FC236}">
                <a16:creationId xmlns:a16="http://schemas.microsoft.com/office/drawing/2014/main" id="{F88004A3-9B98-6578-9EAB-48AA9D9A70DC}"/>
              </a:ext>
            </a:extLst>
          </p:cNvPr>
          <p:cNvSpPr>
            <a:spLocks noGrp="1"/>
          </p:cNvSpPr>
          <p:nvPr>
            <p:ph idx="1"/>
          </p:nvPr>
        </p:nvSpPr>
        <p:spPr>
          <a:xfrm>
            <a:off x="838200" y="1825625"/>
            <a:ext cx="10515600" cy="3646707"/>
          </a:xfrm>
        </p:spPr>
        <p:txBody>
          <a:bodyPr>
            <a:normAutofit lnSpcReduction="10000"/>
          </a:bodyPr>
          <a:lstStyle/>
          <a:p>
            <a:pPr marL="0" indent="0">
              <a:lnSpc>
                <a:spcPct val="200000"/>
              </a:lnSpc>
              <a:buNone/>
            </a:pPr>
            <a:r>
              <a:rPr lang="en-US" sz="2000" dirty="0"/>
              <a:t>The data proves that City General isn't collapsing under external pressure; it's collapsing under internal misalignment. We have beds, but they are in the wrong wards. We have doctors, but they are at the wrong hospitals. We have medicine, but we are prescribing it for the wrong diseases. And we have patients, but we can't bill for them because our lab equipment is failing 35% of the time. The good news is that these are all </a:t>
            </a:r>
            <a:r>
              <a:rPr lang="en-US" sz="2000" b="1" dirty="0">
                <a:solidFill>
                  <a:srgbClr val="002060"/>
                </a:solidFill>
              </a:rPr>
              <a:t>fixable operational errors</a:t>
            </a:r>
            <a:r>
              <a:rPr lang="en-US" sz="2000" dirty="0"/>
              <a:t>, not fatal flaws. If we reallocate our beds and fix the lab machines today, the 'crisis' ends tomorrow.</a:t>
            </a:r>
            <a:endParaRPr lang="en-NG" sz="2000" dirty="0"/>
          </a:p>
        </p:txBody>
      </p:sp>
    </p:spTree>
    <p:extLst>
      <p:ext uri="{BB962C8B-B14F-4D97-AF65-F5344CB8AC3E}">
        <p14:creationId xmlns:p14="http://schemas.microsoft.com/office/powerpoint/2010/main" val="42490117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136</TotalTime>
  <Words>452</Words>
  <Application>Microsoft Office PowerPoint</Application>
  <PresentationFormat>Widescreen</PresentationFormat>
  <Paragraphs>47</Paragraphs>
  <Slides>9</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Aptos Narrow</vt:lpstr>
      <vt:lpstr>Arial</vt:lpstr>
      <vt:lpstr>Calibri</vt:lpstr>
      <vt:lpstr>Calibri Light</vt:lpstr>
      <vt:lpstr>Office Theme</vt:lpstr>
      <vt:lpstr>Worksheet</vt:lpstr>
      <vt:lpstr>HOSPITAL OPERATIONAL CRISIS ANALYSIS</vt:lpstr>
      <vt:lpstr>THE FIVE PILLARS OF THE CRISIS</vt:lpstr>
      <vt:lpstr>Bed Allocation Mismatch</vt:lpstr>
      <vt:lpstr>Resource Allocation</vt:lpstr>
      <vt:lpstr>DIAGNOSTIC FAILURE</vt:lpstr>
      <vt:lpstr>Medication Mismanagement</vt:lpstr>
      <vt:lpstr>Revenue Cycle Risk </vt:lpstr>
      <vt:lpstr>ANALYSIS DASHBOARD</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bayo</dc:creator>
  <cp:lastModifiedBy>ibrahim bayo</cp:lastModifiedBy>
  <cp:revision>3</cp:revision>
  <dcterms:created xsi:type="dcterms:W3CDTF">2025-11-23T10:33:48Z</dcterms:created>
  <dcterms:modified xsi:type="dcterms:W3CDTF">2025-11-23T22:33:17Z</dcterms:modified>
</cp:coreProperties>
</file>